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4" r:id="rId9"/>
    <p:sldId id="299" r:id="rId10"/>
    <p:sldId id="300" r:id="rId11"/>
    <p:sldId id="296" r:id="rId12"/>
    <p:sldId id="267" r:id="rId13"/>
    <p:sldId id="269" r:id="rId14"/>
    <p:sldId id="270" r:id="rId15"/>
    <p:sldId id="271" r:id="rId16"/>
    <p:sldId id="272" r:id="rId17"/>
    <p:sldId id="273" r:id="rId18"/>
    <p:sldId id="275" r:id="rId19"/>
    <p:sldId id="278" r:id="rId20"/>
    <p:sldId id="279" r:id="rId21"/>
    <p:sldId id="280" r:id="rId22"/>
    <p:sldId id="281" r:id="rId23"/>
    <p:sldId id="297" r:id="rId24"/>
    <p:sldId id="298" r:id="rId25"/>
    <p:sldId id="284" r:id="rId26"/>
    <p:sldId id="295" r:id="rId27"/>
    <p:sldId id="288" r:id="rId28"/>
  </p:sldIdLst>
  <p:sldSz cx="9144000" cy="6858000" type="screen4x3"/>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C9CA"/>
    <a:srgbClr val="91C7C8"/>
    <a:srgbClr val="006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39" autoAdjust="0"/>
  </p:normalViewPr>
  <p:slideViewPr>
    <p:cSldViewPr snapToGrid="0">
      <p:cViewPr varScale="1">
        <p:scale>
          <a:sx n="79" d="100"/>
          <a:sy n="79" d="100"/>
        </p:scale>
        <p:origin x="1291"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aitlin\Desktop\Mprint-OKN\abstract\readwebpages\mostcommonwords-review\WordFreqComparison-withGraph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aitlin\Desktop\Mprint-OKN\abstract\readwebpages\mostcommonwords-review\WordFreqComparison-withGraph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aitlin\Desktop\Mprint-OKN\abstract\readwebpages\mostcommonwords-review\ProductVsWordFreq\mascara-ProdVsWordFreq.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aitlin\Desktop\Mprint-OKN\abstract\readwebpages\mostcommonwords-review\ProductVsWordFreq\mascara-ProdVsWordFreq.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Book Antiqua" panose="02040602050305030304" pitchFamily="18" charset="0"/>
                <a:ea typeface="+mn-ea"/>
                <a:cs typeface="+mn-cs"/>
              </a:defRPr>
            </a:pPr>
            <a:r>
              <a:rPr lang="en-US"/>
              <a:t>1-10th Most Common Words Overall : Eye Makeup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Book Antiqua" panose="02040602050305030304" pitchFamily="18" charset="0"/>
              <a:ea typeface="+mn-ea"/>
              <a:cs typeface="+mn-cs"/>
            </a:defRPr>
          </a:pPr>
          <a:endParaRPr lang="en-US"/>
        </a:p>
      </c:txPr>
    </c:title>
    <c:autoTitleDeleted val="0"/>
    <c:plotArea>
      <c:layout/>
      <c:areaChart>
        <c:grouping val="standard"/>
        <c:varyColors val="0"/>
        <c:ser>
          <c:idx val="0"/>
          <c:order val="0"/>
          <c:tx>
            <c:strRef>
              <c:f>GraphsComparison!$A$2</c:f>
              <c:strCache>
                <c:ptCount val="1"/>
                <c:pt idx="0">
                  <c:v>mascara</c:v>
                </c:pt>
              </c:strCache>
            </c:strRef>
          </c:tx>
          <c:spPr>
            <a:solidFill>
              <a:srgbClr val="4F81BD">
                <a:alpha val="50196"/>
              </a:srgbClr>
            </a:solidFill>
            <a:ln>
              <a:solidFill>
                <a:schemeClr val="accent1"/>
              </a:solidFill>
            </a:ln>
            <a:effectLst/>
          </c:spPr>
          <c:cat>
            <c:strRef>
              <c:f>GraphsComparison!$B$1:$K$1</c:f>
              <c:strCache>
                <c:ptCount val="10"/>
                <c:pt idx="0">
                  <c:v>hair</c:v>
                </c:pt>
                <c:pt idx="1">
                  <c:v>product</c:v>
                </c:pt>
                <c:pt idx="2">
                  <c:v>love</c:v>
                </c:pt>
                <c:pt idx="3">
                  <c:v>great</c:v>
                </c:pt>
                <c:pt idx="4">
                  <c:v>like</c:v>
                </c:pt>
                <c:pt idx="5">
                  <c:v>really</c:v>
                </c:pt>
                <c:pt idx="6">
                  <c:v>use</c:v>
                </c:pt>
                <c:pt idx="7">
                  <c:v>shampoo</c:v>
                </c:pt>
                <c:pt idx="8">
                  <c:v>skin</c:v>
                </c:pt>
                <c:pt idx="9">
                  <c:v>conditioner</c:v>
                </c:pt>
              </c:strCache>
            </c:strRef>
          </c:cat>
          <c:val>
            <c:numRef>
              <c:f>GraphsComparison!$B$2:$K$2</c:f>
              <c:numCache>
                <c:formatCode>General</c:formatCode>
                <c:ptCount val="10"/>
                <c:pt idx="0">
                  <c:v>0</c:v>
                </c:pt>
                <c:pt idx="1">
                  <c:v>0.44123427792550762</c:v>
                </c:pt>
                <c:pt idx="2">
                  <c:v>0.56241260910933688</c:v>
                </c:pt>
                <c:pt idx="3">
                  <c:v>0.38125535093756818</c:v>
                </c:pt>
                <c:pt idx="4">
                  <c:v>0.62982864169807795</c:v>
                </c:pt>
                <c:pt idx="5">
                  <c:v>0.5273532779132859</c:v>
                </c:pt>
                <c:pt idx="6">
                  <c:v>0.43951729156083968</c:v>
                </c:pt>
                <c:pt idx="7">
                  <c:v>0</c:v>
                </c:pt>
                <c:pt idx="8">
                  <c:v>0</c:v>
                </c:pt>
                <c:pt idx="9">
                  <c:v>0</c:v>
                </c:pt>
              </c:numCache>
            </c:numRef>
          </c:val>
          <c:extLst>
            <c:ext xmlns:c16="http://schemas.microsoft.com/office/drawing/2014/chart" uri="{C3380CC4-5D6E-409C-BE32-E72D297353CC}">
              <c16:uniqueId val="{00000000-0337-4067-B290-7F5D10352F85}"/>
            </c:ext>
          </c:extLst>
        </c:ser>
        <c:ser>
          <c:idx val="1"/>
          <c:order val="1"/>
          <c:tx>
            <c:strRef>
              <c:f>GraphsComparison!$A$3</c:f>
              <c:strCache>
                <c:ptCount val="1"/>
                <c:pt idx="0">
                  <c:v>liner</c:v>
                </c:pt>
              </c:strCache>
            </c:strRef>
          </c:tx>
          <c:spPr>
            <a:solidFill>
              <a:srgbClr val="C0504D">
                <a:alpha val="50196"/>
              </a:srgbClr>
            </a:solidFill>
            <a:ln>
              <a:solidFill>
                <a:schemeClr val="accent1"/>
              </a:solidFill>
            </a:ln>
            <a:effectLst/>
          </c:spPr>
          <c:cat>
            <c:strRef>
              <c:f>GraphsComparison!$B$1:$K$1</c:f>
              <c:strCache>
                <c:ptCount val="10"/>
                <c:pt idx="0">
                  <c:v>hair</c:v>
                </c:pt>
                <c:pt idx="1">
                  <c:v>product</c:v>
                </c:pt>
                <c:pt idx="2">
                  <c:v>love</c:v>
                </c:pt>
                <c:pt idx="3">
                  <c:v>great</c:v>
                </c:pt>
                <c:pt idx="4">
                  <c:v>like</c:v>
                </c:pt>
                <c:pt idx="5">
                  <c:v>really</c:v>
                </c:pt>
                <c:pt idx="6">
                  <c:v>use</c:v>
                </c:pt>
                <c:pt idx="7">
                  <c:v>shampoo</c:v>
                </c:pt>
                <c:pt idx="8">
                  <c:v>skin</c:v>
                </c:pt>
                <c:pt idx="9">
                  <c:v>conditioner</c:v>
                </c:pt>
              </c:strCache>
            </c:strRef>
          </c:cat>
          <c:val>
            <c:numRef>
              <c:f>GraphsComparison!$B$3:$K$3</c:f>
              <c:numCache>
                <c:formatCode>General</c:formatCode>
                <c:ptCount val="10"/>
                <c:pt idx="0">
                  <c:v>0</c:v>
                </c:pt>
                <c:pt idx="1">
                  <c:v>0.1488934458649499</c:v>
                </c:pt>
                <c:pt idx="2">
                  <c:v>0.20951474785918173</c:v>
                </c:pt>
                <c:pt idx="3">
                  <c:v>0.13051251489868892</c:v>
                </c:pt>
                <c:pt idx="4">
                  <c:v>0.22375491218221188</c:v>
                </c:pt>
                <c:pt idx="5">
                  <c:v>0.16594902683060381</c:v>
                </c:pt>
                <c:pt idx="6">
                  <c:v>0.26137096884910554</c:v>
                </c:pt>
                <c:pt idx="7">
                  <c:v>0</c:v>
                </c:pt>
                <c:pt idx="8">
                  <c:v>0</c:v>
                </c:pt>
                <c:pt idx="9">
                  <c:v>0</c:v>
                </c:pt>
              </c:numCache>
            </c:numRef>
          </c:val>
          <c:extLst>
            <c:ext xmlns:c16="http://schemas.microsoft.com/office/drawing/2014/chart" uri="{C3380CC4-5D6E-409C-BE32-E72D297353CC}">
              <c16:uniqueId val="{00000001-0337-4067-B290-7F5D10352F85}"/>
            </c:ext>
          </c:extLst>
        </c:ser>
        <c:dLbls>
          <c:showLegendKey val="0"/>
          <c:showVal val="0"/>
          <c:showCatName val="0"/>
          <c:showSerName val="0"/>
          <c:showPercent val="0"/>
          <c:showBubbleSize val="0"/>
        </c:dLbls>
        <c:axId val="403862176"/>
        <c:axId val="403861392"/>
      </c:areaChart>
      <c:catAx>
        <c:axId val="4038621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Book Antiqua" panose="02040602050305030304" pitchFamily="18" charset="0"/>
                <a:ea typeface="+mn-ea"/>
                <a:cs typeface="+mn-cs"/>
              </a:defRPr>
            </a:pPr>
            <a:endParaRPr lang="en-US"/>
          </a:p>
        </c:txPr>
        <c:crossAx val="403861392"/>
        <c:crosses val="autoZero"/>
        <c:auto val="1"/>
        <c:lblAlgn val="ctr"/>
        <c:lblOffset val="100"/>
        <c:noMultiLvlLbl val="0"/>
      </c:catAx>
      <c:valAx>
        <c:axId val="403861392"/>
        <c:scaling>
          <c:orientation val="minMax"/>
          <c:max val="0.70000000000000007"/>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Book Antiqua" panose="02040602050305030304" pitchFamily="18" charset="0"/>
                    <a:ea typeface="+mn-ea"/>
                    <a:cs typeface="+mn-cs"/>
                  </a:defRPr>
                </a:pPr>
                <a:r>
                  <a:rPr lang="en-US" dirty="0"/>
                  <a:t>Normalized Word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Book Antiqua" panose="02040602050305030304"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Book Antiqua" panose="02040602050305030304" pitchFamily="18" charset="0"/>
                <a:ea typeface="+mn-ea"/>
                <a:cs typeface="+mn-cs"/>
              </a:defRPr>
            </a:pPr>
            <a:endParaRPr lang="en-US"/>
          </a:p>
        </c:txPr>
        <c:crossAx val="4038621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Book Antiqua" panose="02040602050305030304" pitchFamily="18" charset="0"/>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latin typeface="Book Antiqua" panose="0204060205030503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Book Antiqua" panose="02040602050305030304" pitchFamily="18" charset="0"/>
                <a:ea typeface="+mn-ea"/>
                <a:cs typeface="+mn-cs"/>
              </a:defRPr>
            </a:pPr>
            <a:r>
              <a:rPr lang="en-US"/>
              <a:t>1-10th Most Common Words Overall : Face Skin Products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Book Antiqua" panose="02040602050305030304" pitchFamily="18" charset="0"/>
              <a:ea typeface="+mn-ea"/>
              <a:cs typeface="+mn-cs"/>
            </a:defRPr>
          </a:pPr>
          <a:endParaRPr lang="en-US"/>
        </a:p>
      </c:txPr>
    </c:title>
    <c:autoTitleDeleted val="0"/>
    <c:plotArea>
      <c:layout/>
      <c:areaChart>
        <c:grouping val="standard"/>
        <c:varyColors val="0"/>
        <c:ser>
          <c:idx val="2"/>
          <c:order val="0"/>
          <c:tx>
            <c:strRef>
              <c:f>GraphsComparison!$A$8</c:f>
              <c:strCache>
                <c:ptCount val="1"/>
                <c:pt idx="0">
                  <c:v>foundation</c:v>
                </c:pt>
              </c:strCache>
            </c:strRef>
          </c:tx>
          <c:spPr>
            <a:solidFill>
              <a:srgbClr val="9BBB59">
                <a:alpha val="50196"/>
              </a:srgbClr>
            </a:solidFill>
            <a:ln>
              <a:solidFill>
                <a:schemeClr val="accent1"/>
              </a:solidFill>
            </a:ln>
            <a:effectLst/>
          </c:spPr>
          <c:cat>
            <c:strRef>
              <c:f>GraphsComparison!$B$1:$K$1</c:f>
              <c:strCache>
                <c:ptCount val="10"/>
                <c:pt idx="0">
                  <c:v>hair</c:v>
                </c:pt>
                <c:pt idx="1">
                  <c:v>product</c:v>
                </c:pt>
                <c:pt idx="2">
                  <c:v>love</c:v>
                </c:pt>
                <c:pt idx="3">
                  <c:v>great</c:v>
                </c:pt>
                <c:pt idx="4">
                  <c:v>like</c:v>
                </c:pt>
                <c:pt idx="5">
                  <c:v>really</c:v>
                </c:pt>
                <c:pt idx="6">
                  <c:v>use</c:v>
                </c:pt>
                <c:pt idx="7">
                  <c:v>shampoo</c:v>
                </c:pt>
                <c:pt idx="8">
                  <c:v>skin</c:v>
                </c:pt>
                <c:pt idx="9">
                  <c:v>conditioner</c:v>
                </c:pt>
              </c:strCache>
            </c:strRef>
          </c:cat>
          <c:val>
            <c:numRef>
              <c:f>GraphsComparison!$B$8:$K$8</c:f>
              <c:numCache>
                <c:formatCode>General</c:formatCode>
                <c:ptCount val="10"/>
                <c:pt idx="0">
                  <c:v>0</c:v>
                </c:pt>
                <c:pt idx="1">
                  <c:v>0.22992107777216608</c:v>
                </c:pt>
                <c:pt idx="2">
                  <c:v>0.26695073015347703</c:v>
                </c:pt>
                <c:pt idx="3">
                  <c:v>0.19428729708405379</c:v>
                </c:pt>
                <c:pt idx="4">
                  <c:v>0.32813377175394981</c:v>
                </c:pt>
                <c:pt idx="5">
                  <c:v>0.2215391507790333</c:v>
                </c:pt>
                <c:pt idx="6">
                  <c:v>0.21270198657312703</c:v>
                </c:pt>
                <c:pt idx="7">
                  <c:v>0</c:v>
                </c:pt>
                <c:pt idx="8">
                  <c:v>0.38465687442770591</c:v>
                </c:pt>
                <c:pt idx="9">
                  <c:v>0</c:v>
                </c:pt>
              </c:numCache>
            </c:numRef>
          </c:val>
          <c:extLst>
            <c:ext xmlns:c16="http://schemas.microsoft.com/office/drawing/2014/chart" uri="{C3380CC4-5D6E-409C-BE32-E72D297353CC}">
              <c16:uniqueId val="{00000000-2AEA-456F-85DD-74AFC2D11B82}"/>
            </c:ext>
          </c:extLst>
        </c:ser>
        <c:ser>
          <c:idx val="0"/>
          <c:order val="1"/>
          <c:tx>
            <c:strRef>
              <c:f>GraphsComparison!$A$6</c:f>
              <c:strCache>
                <c:ptCount val="1"/>
                <c:pt idx="0">
                  <c:v>concealer</c:v>
                </c:pt>
              </c:strCache>
            </c:strRef>
          </c:tx>
          <c:spPr>
            <a:solidFill>
              <a:srgbClr val="4F81BD">
                <a:alpha val="50196"/>
              </a:srgbClr>
            </a:solidFill>
            <a:ln>
              <a:solidFill>
                <a:schemeClr val="accent1"/>
              </a:solidFill>
            </a:ln>
            <a:effectLst/>
          </c:spPr>
          <c:cat>
            <c:strRef>
              <c:f>GraphsComparison!$B$1:$K$1</c:f>
              <c:strCache>
                <c:ptCount val="10"/>
                <c:pt idx="0">
                  <c:v>hair</c:v>
                </c:pt>
                <c:pt idx="1">
                  <c:v>product</c:v>
                </c:pt>
                <c:pt idx="2">
                  <c:v>love</c:v>
                </c:pt>
                <c:pt idx="3">
                  <c:v>great</c:v>
                </c:pt>
                <c:pt idx="4">
                  <c:v>like</c:v>
                </c:pt>
                <c:pt idx="5">
                  <c:v>really</c:v>
                </c:pt>
                <c:pt idx="6">
                  <c:v>use</c:v>
                </c:pt>
                <c:pt idx="7">
                  <c:v>shampoo</c:v>
                </c:pt>
                <c:pt idx="8">
                  <c:v>skin</c:v>
                </c:pt>
                <c:pt idx="9">
                  <c:v>conditioner</c:v>
                </c:pt>
              </c:strCache>
            </c:strRef>
          </c:cat>
          <c:val>
            <c:numRef>
              <c:f>GraphsComparison!$B$6:$K$6</c:f>
              <c:numCache>
                <c:formatCode>General</c:formatCode>
                <c:ptCount val="10"/>
                <c:pt idx="0">
                  <c:v>0</c:v>
                </c:pt>
                <c:pt idx="1">
                  <c:v>0.14492603703320575</c:v>
                </c:pt>
                <c:pt idx="2">
                  <c:v>0.11855375832540438</c:v>
                </c:pt>
                <c:pt idx="3">
                  <c:v>0.10595276066410381</c:v>
                </c:pt>
                <c:pt idx="4">
                  <c:v>0.14757933007191168</c:v>
                </c:pt>
                <c:pt idx="5">
                  <c:v>0.13640549554482553</c:v>
                </c:pt>
                <c:pt idx="6">
                  <c:v>0.15782753744559919</c:v>
                </c:pt>
                <c:pt idx="7">
                  <c:v>0</c:v>
                </c:pt>
                <c:pt idx="8">
                  <c:v>0.10392860278715051</c:v>
                </c:pt>
                <c:pt idx="9">
                  <c:v>0</c:v>
                </c:pt>
              </c:numCache>
            </c:numRef>
          </c:val>
          <c:extLst>
            <c:ext xmlns:c16="http://schemas.microsoft.com/office/drawing/2014/chart" uri="{C3380CC4-5D6E-409C-BE32-E72D297353CC}">
              <c16:uniqueId val="{00000001-2AEA-456F-85DD-74AFC2D11B82}"/>
            </c:ext>
          </c:extLst>
        </c:ser>
        <c:ser>
          <c:idx val="1"/>
          <c:order val="2"/>
          <c:tx>
            <c:strRef>
              <c:f>GraphsComparison!$A$7</c:f>
              <c:strCache>
                <c:ptCount val="1"/>
                <c:pt idx="0">
                  <c:v>faceprimer</c:v>
                </c:pt>
              </c:strCache>
            </c:strRef>
          </c:tx>
          <c:spPr>
            <a:solidFill>
              <a:srgbClr val="C0504D">
                <a:alpha val="50196"/>
              </a:srgbClr>
            </a:solidFill>
            <a:ln>
              <a:solidFill>
                <a:schemeClr val="accent1"/>
              </a:solidFill>
            </a:ln>
            <a:effectLst/>
          </c:spPr>
          <c:cat>
            <c:strRef>
              <c:f>GraphsComparison!$B$1:$K$1</c:f>
              <c:strCache>
                <c:ptCount val="10"/>
                <c:pt idx="0">
                  <c:v>hair</c:v>
                </c:pt>
                <c:pt idx="1">
                  <c:v>product</c:v>
                </c:pt>
                <c:pt idx="2">
                  <c:v>love</c:v>
                </c:pt>
                <c:pt idx="3">
                  <c:v>great</c:v>
                </c:pt>
                <c:pt idx="4">
                  <c:v>like</c:v>
                </c:pt>
                <c:pt idx="5">
                  <c:v>really</c:v>
                </c:pt>
                <c:pt idx="6">
                  <c:v>use</c:v>
                </c:pt>
                <c:pt idx="7">
                  <c:v>shampoo</c:v>
                </c:pt>
                <c:pt idx="8">
                  <c:v>skin</c:v>
                </c:pt>
                <c:pt idx="9">
                  <c:v>conditioner</c:v>
                </c:pt>
              </c:strCache>
            </c:strRef>
          </c:cat>
          <c:val>
            <c:numRef>
              <c:f>GraphsComparison!$B$7:$K$7</c:f>
              <c:numCache>
                <c:formatCode>General</c:formatCode>
                <c:ptCount val="10"/>
                <c:pt idx="0">
                  <c:v>0</c:v>
                </c:pt>
                <c:pt idx="1">
                  <c:v>3.7367879809418338E-2</c:v>
                </c:pt>
                <c:pt idx="2">
                  <c:v>4.0532825880114177E-2</c:v>
                </c:pt>
                <c:pt idx="3">
                  <c:v>2.8479578304151487E-2</c:v>
                </c:pt>
                <c:pt idx="4">
                  <c:v>5.825112946774668E-2</c:v>
                </c:pt>
                <c:pt idx="5">
                  <c:v>5.1433620389267756E-2</c:v>
                </c:pt>
                <c:pt idx="6">
                  <c:v>3.6862120567278521E-2</c:v>
                </c:pt>
                <c:pt idx="7">
                  <c:v>0</c:v>
                </c:pt>
                <c:pt idx="8">
                  <c:v>7.627660775434944E-2</c:v>
                </c:pt>
                <c:pt idx="9">
                  <c:v>0</c:v>
                </c:pt>
              </c:numCache>
            </c:numRef>
          </c:val>
          <c:extLst>
            <c:ext xmlns:c16="http://schemas.microsoft.com/office/drawing/2014/chart" uri="{C3380CC4-5D6E-409C-BE32-E72D297353CC}">
              <c16:uniqueId val="{00000002-2AEA-456F-85DD-74AFC2D11B82}"/>
            </c:ext>
          </c:extLst>
        </c:ser>
        <c:dLbls>
          <c:showLegendKey val="0"/>
          <c:showVal val="0"/>
          <c:showCatName val="0"/>
          <c:showSerName val="0"/>
          <c:showPercent val="0"/>
          <c:showBubbleSize val="0"/>
        </c:dLbls>
        <c:axId val="403863744"/>
        <c:axId val="403864136"/>
      </c:areaChart>
      <c:catAx>
        <c:axId val="40386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Book Antiqua" panose="02040602050305030304" pitchFamily="18" charset="0"/>
                <a:ea typeface="+mn-ea"/>
                <a:cs typeface="+mn-cs"/>
              </a:defRPr>
            </a:pPr>
            <a:endParaRPr lang="en-US"/>
          </a:p>
        </c:txPr>
        <c:crossAx val="403864136"/>
        <c:crosses val="autoZero"/>
        <c:auto val="1"/>
        <c:lblAlgn val="ctr"/>
        <c:lblOffset val="100"/>
        <c:noMultiLvlLbl val="0"/>
      </c:catAx>
      <c:valAx>
        <c:axId val="403864136"/>
        <c:scaling>
          <c:orientation val="minMax"/>
          <c:max val="0.70000000000000007"/>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Book Antiqua" panose="02040602050305030304" pitchFamily="18" charset="0"/>
                    <a:ea typeface="+mn-ea"/>
                    <a:cs typeface="+mn-cs"/>
                  </a:defRPr>
                </a:pPr>
                <a:r>
                  <a:rPr lang="en-US" dirty="0"/>
                  <a:t>Normalized Word Frequency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Book Antiqua" panose="02040602050305030304"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Book Antiqua" panose="02040602050305030304" pitchFamily="18" charset="0"/>
                <a:ea typeface="+mn-ea"/>
                <a:cs typeface="+mn-cs"/>
              </a:defRPr>
            </a:pPr>
            <a:endParaRPr lang="en-US"/>
          </a:p>
        </c:txPr>
        <c:crossAx val="40386374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Book Antiqua" panose="02040602050305030304" pitchFamily="18" charset="0"/>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latin typeface="Book Antiqua" panose="0204060205030503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Book Antiqua" panose="02040602050305030304" pitchFamily="18" charset="0"/>
                <a:ea typeface="+mn-ea"/>
                <a:cs typeface="+mn-cs"/>
              </a:defRPr>
            </a:pPr>
            <a:r>
              <a:rPr lang="en-US" sz="1600"/>
              <a:t>Word Frequency Versus Total Number of Reviews</a:t>
            </a:r>
          </a:p>
          <a:p>
            <a:pPr>
              <a:defRPr sz="1600"/>
            </a:pPr>
            <a:r>
              <a:rPr lang="en-US" sz="1600"/>
              <a:t>(for mascara products with similar average star ratings)</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Book Antiqua" panose="02040602050305030304" pitchFamily="18" charset="0"/>
              <a:ea typeface="+mn-ea"/>
              <a:cs typeface="+mn-cs"/>
            </a:defRPr>
          </a:pPr>
          <a:endParaRPr lang="en-US"/>
        </a:p>
      </c:txPr>
    </c:title>
    <c:autoTitleDeleted val="0"/>
    <c:plotArea>
      <c:layout/>
      <c:areaChart>
        <c:grouping val="standard"/>
        <c:varyColors val="0"/>
        <c:ser>
          <c:idx val="2"/>
          <c:order val="0"/>
          <c:tx>
            <c:strRef>
              <c:f>Sheet2!$B$4</c:f>
              <c:strCache>
                <c:ptCount val="1"/>
                <c:pt idx="0">
                  <c:v>719</c:v>
                </c:pt>
              </c:strCache>
            </c:strRef>
          </c:tx>
          <c:spPr>
            <a:solidFill>
              <a:srgbClr val="9BBB59">
                <a:alpha val="50196"/>
              </a:srgbClr>
            </a:solidFill>
            <a:ln w="9525">
              <a:solidFill>
                <a:schemeClr val="accent1"/>
              </a:solidFill>
            </a:ln>
            <a:effectLst/>
          </c:spPr>
          <c:cat>
            <c:strRef>
              <c:f>Sheet2!$E$1:$AB$1</c:f>
              <c:strCache>
                <c:ptCount val="24"/>
                <c:pt idx="0">
                  <c:v>mascara</c:v>
                </c:pt>
                <c:pt idx="1">
                  <c:v>lashes</c:v>
                </c:pt>
                <c:pt idx="2">
                  <c:v>review</c:v>
                </c:pt>
                <c:pt idx="3">
                  <c:v>product</c:v>
                </c:pt>
                <c:pt idx="4">
                  <c:v>part</c:v>
                </c:pt>
                <c:pt idx="5">
                  <c:v>love</c:v>
                </c:pt>
                <c:pt idx="6">
                  <c:v>promotion</c:v>
                </c:pt>
                <c:pt idx="7">
                  <c:v>collected</c:v>
                </c:pt>
                <c:pt idx="8">
                  <c:v>look</c:v>
                </c:pt>
                <c:pt idx="9">
                  <c:v>like</c:v>
                </c:pt>
                <c:pt idx="10">
                  <c:v>great</c:v>
                </c:pt>
                <c:pt idx="11">
                  <c:v>really</c:v>
                </c:pt>
                <c:pt idx="12">
                  <c:v>volume</c:v>
                </c:pt>
                <c:pt idx="13">
                  <c:v>one</c:v>
                </c:pt>
                <c:pt idx="14">
                  <c:v>long</c:v>
                </c:pt>
                <c:pt idx="15">
                  <c:v>would</c:v>
                </c:pt>
                <c:pt idx="16">
                  <c:v>use</c:v>
                </c:pt>
                <c:pt idx="17">
                  <c:v>brush</c:v>
                </c:pt>
                <c:pt idx="18">
                  <c:v>makes</c:v>
                </c:pt>
                <c:pt idx="19">
                  <c:v>good</c:v>
                </c:pt>
                <c:pt idx="20">
                  <c:v>eyelashes</c:v>
                </c:pt>
                <c:pt idx="21">
                  <c:v>day</c:v>
                </c:pt>
                <c:pt idx="22">
                  <c:v>received</c:v>
                </c:pt>
                <c:pt idx="23">
                  <c:v>eyes</c:v>
                </c:pt>
              </c:strCache>
            </c:strRef>
          </c:cat>
          <c:val>
            <c:numRef>
              <c:f>Sheet2!$E$4:$AB$4</c:f>
              <c:numCache>
                <c:formatCode>General</c:formatCode>
                <c:ptCount val="24"/>
                <c:pt idx="0">
                  <c:v>0.42352224253503667</c:v>
                </c:pt>
                <c:pt idx="1">
                  <c:v>0.25228519195612403</c:v>
                </c:pt>
                <c:pt idx="2">
                  <c:v>0.70498778534565132</c:v>
                </c:pt>
                <c:pt idx="3">
                  <c:v>8.5313833028640998E-2</c:v>
                </c:pt>
                <c:pt idx="4">
                  <c:v>0.755758683729437</c:v>
                </c:pt>
                <c:pt idx="5">
                  <c:v>0.130408287629494</c:v>
                </c:pt>
                <c:pt idx="6">
                  <c:v>0.75112664383909666</c:v>
                </c:pt>
                <c:pt idx="7">
                  <c:v>0.75685557586837204</c:v>
                </c:pt>
                <c:pt idx="8">
                  <c:v>0.15630712979890299</c:v>
                </c:pt>
                <c:pt idx="9">
                  <c:v>0.10420475319926865</c:v>
                </c:pt>
                <c:pt idx="10">
                  <c:v>0.16590493601462517</c:v>
                </c:pt>
                <c:pt idx="11">
                  <c:v>0.25594149908592301</c:v>
                </c:pt>
                <c:pt idx="12">
                  <c:v>6.0329067641681902E-2</c:v>
                </c:pt>
                <c:pt idx="13">
                  <c:v>0.204753199268738</c:v>
                </c:pt>
                <c:pt idx="14">
                  <c:v>0.13893967093235801</c:v>
                </c:pt>
                <c:pt idx="15">
                  <c:v>8.4095063985374502E-2</c:v>
                </c:pt>
                <c:pt idx="16">
                  <c:v>7.7696526508226504E-2</c:v>
                </c:pt>
                <c:pt idx="17">
                  <c:v>0.1471663619744055</c:v>
                </c:pt>
                <c:pt idx="18">
                  <c:v>9.6892138939670497E-2</c:v>
                </c:pt>
                <c:pt idx="19">
                  <c:v>5.9414990859231999E-2</c:v>
                </c:pt>
                <c:pt idx="20">
                  <c:v>8.6837294332723497E-2</c:v>
                </c:pt>
                <c:pt idx="21">
                  <c:v>0.14259597806215701</c:v>
                </c:pt>
                <c:pt idx="22">
                  <c:v>2.19378427787934E-2</c:v>
                </c:pt>
                <c:pt idx="23">
                  <c:v>2.4223034734917725E-2</c:v>
                </c:pt>
              </c:numCache>
            </c:numRef>
          </c:val>
          <c:extLst>
            <c:ext xmlns:c16="http://schemas.microsoft.com/office/drawing/2014/chart" uri="{C3380CC4-5D6E-409C-BE32-E72D297353CC}">
              <c16:uniqueId val="{00000000-7877-430D-B965-826C056D8148}"/>
            </c:ext>
          </c:extLst>
        </c:ser>
        <c:ser>
          <c:idx val="1"/>
          <c:order val="1"/>
          <c:tx>
            <c:strRef>
              <c:f>Sheet2!$B$3</c:f>
              <c:strCache>
                <c:ptCount val="1"/>
                <c:pt idx="0">
                  <c:v>1431</c:v>
                </c:pt>
              </c:strCache>
            </c:strRef>
          </c:tx>
          <c:spPr>
            <a:solidFill>
              <a:srgbClr val="C0504D">
                <a:alpha val="50196"/>
              </a:srgbClr>
            </a:solidFill>
            <a:ln>
              <a:solidFill>
                <a:schemeClr val="accent1"/>
              </a:solidFill>
            </a:ln>
            <a:effectLst/>
          </c:spPr>
          <c:cat>
            <c:strRef>
              <c:f>Sheet2!$E$1:$AB$1</c:f>
              <c:strCache>
                <c:ptCount val="24"/>
                <c:pt idx="0">
                  <c:v>mascara</c:v>
                </c:pt>
                <c:pt idx="1">
                  <c:v>lashes</c:v>
                </c:pt>
                <c:pt idx="2">
                  <c:v>review</c:v>
                </c:pt>
                <c:pt idx="3">
                  <c:v>product</c:v>
                </c:pt>
                <c:pt idx="4">
                  <c:v>part</c:v>
                </c:pt>
                <c:pt idx="5">
                  <c:v>love</c:v>
                </c:pt>
                <c:pt idx="6">
                  <c:v>promotion</c:v>
                </c:pt>
                <c:pt idx="7">
                  <c:v>collected</c:v>
                </c:pt>
                <c:pt idx="8">
                  <c:v>look</c:v>
                </c:pt>
                <c:pt idx="9">
                  <c:v>like</c:v>
                </c:pt>
                <c:pt idx="10">
                  <c:v>great</c:v>
                </c:pt>
                <c:pt idx="11">
                  <c:v>really</c:v>
                </c:pt>
                <c:pt idx="12">
                  <c:v>volume</c:v>
                </c:pt>
                <c:pt idx="13">
                  <c:v>one</c:v>
                </c:pt>
                <c:pt idx="14">
                  <c:v>long</c:v>
                </c:pt>
                <c:pt idx="15">
                  <c:v>would</c:v>
                </c:pt>
                <c:pt idx="16">
                  <c:v>use</c:v>
                </c:pt>
                <c:pt idx="17">
                  <c:v>brush</c:v>
                </c:pt>
                <c:pt idx="18">
                  <c:v>makes</c:v>
                </c:pt>
                <c:pt idx="19">
                  <c:v>good</c:v>
                </c:pt>
                <c:pt idx="20">
                  <c:v>eyelashes</c:v>
                </c:pt>
                <c:pt idx="21">
                  <c:v>day</c:v>
                </c:pt>
                <c:pt idx="22">
                  <c:v>received</c:v>
                </c:pt>
                <c:pt idx="23">
                  <c:v>eyes</c:v>
                </c:pt>
              </c:strCache>
            </c:strRef>
          </c:cat>
          <c:val>
            <c:numRef>
              <c:f>Sheet2!$E$3:$AB$3</c:f>
              <c:numCache>
                <c:formatCode>General</c:formatCode>
                <c:ptCount val="24"/>
                <c:pt idx="0">
                  <c:v>0.31128818061088964</c:v>
                </c:pt>
                <c:pt idx="1">
                  <c:v>0.22868525896414335</c:v>
                </c:pt>
                <c:pt idx="2">
                  <c:v>0.48547755879138349</c:v>
                </c:pt>
                <c:pt idx="3">
                  <c:v>0.11713147410358533</c:v>
                </c:pt>
                <c:pt idx="4">
                  <c:v>0.47157370517928515</c:v>
                </c:pt>
                <c:pt idx="5">
                  <c:v>9.4555112881806E-2</c:v>
                </c:pt>
                <c:pt idx="6">
                  <c:v>0.46497944303526312</c:v>
                </c:pt>
                <c:pt idx="7">
                  <c:v>0.467729083665338</c:v>
                </c:pt>
                <c:pt idx="8">
                  <c:v>0.13585657370517901</c:v>
                </c:pt>
                <c:pt idx="9">
                  <c:v>7.8087649402390338E-2</c:v>
                </c:pt>
                <c:pt idx="10">
                  <c:v>0.17629482071713171</c:v>
                </c:pt>
                <c:pt idx="11">
                  <c:v>0.24780876494023901</c:v>
                </c:pt>
                <c:pt idx="12">
                  <c:v>0.24860557768924299</c:v>
                </c:pt>
                <c:pt idx="13">
                  <c:v>0.105179282868525</c:v>
                </c:pt>
                <c:pt idx="14">
                  <c:v>7.0916334661354496E-2</c:v>
                </c:pt>
                <c:pt idx="15">
                  <c:v>8.4860557768923997E-2</c:v>
                </c:pt>
                <c:pt idx="16">
                  <c:v>5.2988047808764503E-2</c:v>
                </c:pt>
                <c:pt idx="17">
                  <c:v>8.8446215139441994E-2</c:v>
                </c:pt>
                <c:pt idx="18">
                  <c:v>5.2988047808764503E-2</c:v>
                </c:pt>
                <c:pt idx="19">
                  <c:v>6.5338645418326499E-2</c:v>
                </c:pt>
                <c:pt idx="20">
                  <c:v>6.1354581673306499E-2</c:v>
                </c:pt>
                <c:pt idx="21">
                  <c:v>0.146613545816733</c:v>
                </c:pt>
                <c:pt idx="22">
                  <c:v>0.24701195219123501</c:v>
                </c:pt>
                <c:pt idx="23">
                  <c:v>2.3705179282868524E-2</c:v>
                </c:pt>
              </c:numCache>
            </c:numRef>
          </c:val>
          <c:extLst>
            <c:ext xmlns:c16="http://schemas.microsoft.com/office/drawing/2014/chart" uri="{C3380CC4-5D6E-409C-BE32-E72D297353CC}">
              <c16:uniqueId val="{00000001-7877-430D-B965-826C056D8148}"/>
            </c:ext>
          </c:extLst>
        </c:ser>
        <c:ser>
          <c:idx val="0"/>
          <c:order val="2"/>
          <c:tx>
            <c:strRef>
              <c:f>Sheet2!$B$2</c:f>
              <c:strCache>
                <c:ptCount val="1"/>
                <c:pt idx="0">
                  <c:v>2539</c:v>
                </c:pt>
              </c:strCache>
            </c:strRef>
          </c:tx>
          <c:spPr>
            <a:solidFill>
              <a:srgbClr val="4F81BD">
                <a:alpha val="50196"/>
              </a:srgbClr>
            </a:solidFill>
            <a:ln>
              <a:solidFill>
                <a:schemeClr val="accent1"/>
              </a:solidFill>
            </a:ln>
            <a:effectLst/>
          </c:spPr>
          <c:cat>
            <c:strRef>
              <c:f>Sheet2!$E$1:$AB$1</c:f>
              <c:strCache>
                <c:ptCount val="24"/>
                <c:pt idx="0">
                  <c:v>mascara</c:v>
                </c:pt>
                <c:pt idx="1">
                  <c:v>lashes</c:v>
                </c:pt>
                <c:pt idx="2">
                  <c:v>review</c:v>
                </c:pt>
                <c:pt idx="3">
                  <c:v>product</c:v>
                </c:pt>
                <c:pt idx="4">
                  <c:v>part</c:v>
                </c:pt>
                <c:pt idx="5">
                  <c:v>love</c:v>
                </c:pt>
                <c:pt idx="6">
                  <c:v>promotion</c:v>
                </c:pt>
                <c:pt idx="7">
                  <c:v>collected</c:v>
                </c:pt>
                <c:pt idx="8">
                  <c:v>look</c:v>
                </c:pt>
                <c:pt idx="9">
                  <c:v>like</c:v>
                </c:pt>
                <c:pt idx="10">
                  <c:v>great</c:v>
                </c:pt>
                <c:pt idx="11">
                  <c:v>really</c:v>
                </c:pt>
                <c:pt idx="12">
                  <c:v>volume</c:v>
                </c:pt>
                <c:pt idx="13">
                  <c:v>one</c:v>
                </c:pt>
                <c:pt idx="14">
                  <c:v>long</c:v>
                </c:pt>
                <c:pt idx="15">
                  <c:v>would</c:v>
                </c:pt>
                <c:pt idx="16">
                  <c:v>use</c:v>
                </c:pt>
                <c:pt idx="17">
                  <c:v>brush</c:v>
                </c:pt>
                <c:pt idx="18">
                  <c:v>makes</c:v>
                </c:pt>
                <c:pt idx="19">
                  <c:v>good</c:v>
                </c:pt>
                <c:pt idx="20">
                  <c:v>eyelashes</c:v>
                </c:pt>
                <c:pt idx="21">
                  <c:v>day</c:v>
                </c:pt>
                <c:pt idx="22">
                  <c:v>received</c:v>
                </c:pt>
                <c:pt idx="23">
                  <c:v>eyes</c:v>
                </c:pt>
              </c:strCache>
            </c:strRef>
          </c:cat>
          <c:val>
            <c:numRef>
              <c:f>Sheet2!$E$2:$AB$2</c:f>
              <c:numCache>
                <c:formatCode>General</c:formatCode>
                <c:ptCount val="24"/>
                <c:pt idx="0">
                  <c:v>0.39098928796471005</c:v>
                </c:pt>
                <c:pt idx="1">
                  <c:v>0.28591682419659731</c:v>
                </c:pt>
                <c:pt idx="2">
                  <c:v>0.29011158137745258</c:v>
                </c:pt>
                <c:pt idx="3">
                  <c:v>0.11373660995589134</c:v>
                </c:pt>
                <c:pt idx="4">
                  <c:v>0.30549385633270409</c:v>
                </c:pt>
                <c:pt idx="5">
                  <c:v>0.16887208569628198</c:v>
                </c:pt>
                <c:pt idx="6">
                  <c:v>0.29031878546410983</c:v>
                </c:pt>
                <c:pt idx="7">
                  <c:v>0.29253308128544397</c:v>
                </c:pt>
                <c:pt idx="8">
                  <c:v>0.18974480151228701</c:v>
                </c:pt>
                <c:pt idx="9">
                  <c:v>9.4990548204158656E-2</c:v>
                </c:pt>
                <c:pt idx="10">
                  <c:v>0.2381852551984881</c:v>
                </c:pt>
                <c:pt idx="11">
                  <c:v>0.27126654064272199</c:v>
                </c:pt>
                <c:pt idx="12">
                  <c:v>0.15217391304347799</c:v>
                </c:pt>
                <c:pt idx="13">
                  <c:v>0.233459357277882</c:v>
                </c:pt>
                <c:pt idx="14">
                  <c:v>0.1037334593572775</c:v>
                </c:pt>
                <c:pt idx="15">
                  <c:v>9.7826086956521494E-2</c:v>
                </c:pt>
                <c:pt idx="16">
                  <c:v>6.8289224952741007E-2</c:v>
                </c:pt>
                <c:pt idx="17">
                  <c:v>6.6871455576559505E-2</c:v>
                </c:pt>
                <c:pt idx="18">
                  <c:v>9.8298676748582003E-2</c:v>
                </c:pt>
                <c:pt idx="19">
                  <c:v>5.6710775047258501E-2</c:v>
                </c:pt>
                <c:pt idx="20">
                  <c:v>8.3884688090737E-2</c:v>
                </c:pt>
                <c:pt idx="21">
                  <c:v>0.160680529300567</c:v>
                </c:pt>
                <c:pt idx="22">
                  <c:v>6.4272211720226805E-2</c:v>
                </c:pt>
                <c:pt idx="23">
                  <c:v>3.5798676748582003E-2</c:v>
                </c:pt>
              </c:numCache>
            </c:numRef>
          </c:val>
          <c:extLst>
            <c:ext xmlns:c16="http://schemas.microsoft.com/office/drawing/2014/chart" uri="{C3380CC4-5D6E-409C-BE32-E72D297353CC}">
              <c16:uniqueId val="{00000002-7877-430D-B965-826C056D8148}"/>
            </c:ext>
          </c:extLst>
        </c:ser>
        <c:dLbls>
          <c:showLegendKey val="0"/>
          <c:showVal val="0"/>
          <c:showCatName val="0"/>
          <c:showSerName val="0"/>
          <c:showPercent val="0"/>
          <c:showBubbleSize val="0"/>
        </c:dLbls>
        <c:axId val="404756992"/>
        <c:axId val="404760912"/>
      </c:areaChart>
      <c:catAx>
        <c:axId val="4047569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Book Antiqua" panose="02040602050305030304" pitchFamily="18" charset="0"/>
                <a:ea typeface="+mn-ea"/>
                <a:cs typeface="+mn-cs"/>
              </a:defRPr>
            </a:pPr>
            <a:endParaRPr lang="en-US"/>
          </a:p>
        </c:txPr>
        <c:crossAx val="404760912"/>
        <c:crosses val="autoZero"/>
        <c:auto val="1"/>
        <c:lblAlgn val="ctr"/>
        <c:lblOffset val="100"/>
        <c:noMultiLvlLbl val="0"/>
      </c:catAx>
      <c:valAx>
        <c:axId val="40476091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Book Antiqua" panose="02040602050305030304" pitchFamily="18" charset="0"/>
                    <a:ea typeface="+mn-ea"/>
                    <a:cs typeface="+mn-cs"/>
                  </a:defRPr>
                </a:pPr>
                <a:r>
                  <a:rPr lang="en-US" dirty="0"/>
                  <a:t>Normalized</a:t>
                </a:r>
                <a:r>
                  <a:rPr lang="en-US" baseline="0" dirty="0"/>
                  <a:t> Word Frequency</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Book Antiqua" panose="02040602050305030304"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Book Antiqua" panose="02040602050305030304" pitchFamily="18" charset="0"/>
                <a:ea typeface="+mn-ea"/>
                <a:cs typeface="+mn-cs"/>
              </a:defRPr>
            </a:pPr>
            <a:endParaRPr lang="en-US"/>
          </a:p>
        </c:txPr>
        <c:crossAx val="40475699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Book Antiqua" panose="02040602050305030304" pitchFamily="18" charset="0"/>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latin typeface="Book Antiqua" panose="020406020503050303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Book Antiqua" panose="02040602050305030304" pitchFamily="18" charset="0"/>
                <a:ea typeface="+mn-ea"/>
                <a:cs typeface="+mn-cs"/>
              </a:defRPr>
            </a:pPr>
            <a:r>
              <a:rPr lang="en-US" sz="1600"/>
              <a:t>Word Frequency Versus Average Star Rating</a:t>
            </a:r>
          </a:p>
          <a:p>
            <a:pPr>
              <a:defRPr sz="1600"/>
            </a:pPr>
            <a:r>
              <a:rPr lang="en-US" sz="1600"/>
              <a:t>(for mascara products with similar number of reviews)</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Book Antiqua" panose="02040602050305030304" pitchFamily="18" charset="0"/>
              <a:ea typeface="+mn-ea"/>
              <a:cs typeface="+mn-cs"/>
            </a:defRPr>
          </a:pPr>
          <a:endParaRPr lang="en-US"/>
        </a:p>
      </c:txPr>
    </c:title>
    <c:autoTitleDeleted val="0"/>
    <c:plotArea>
      <c:layout/>
      <c:areaChart>
        <c:grouping val="standard"/>
        <c:varyColors val="0"/>
        <c:ser>
          <c:idx val="1"/>
          <c:order val="0"/>
          <c:tx>
            <c:strRef>
              <c:f>Sheet2!$A$8</c:f>
              <c:strCache>
                <c:ptCount val="1"/>
                <c:pt idx="0">
                  <c:v>4.2</c:v>
                </c:pt>
              </c:strCache>
            </c:strRef>
          </c:tx>
          <c:spPr>
            <a:solidFill>
              <a:srgbClr val="C0504D">
                <a:alpha val="50000"/>
              </a:srgbClr>
            </a:solidFill>
            <a:ln>
              <a:solidFill>
                <a:schemeClr val="accent1"/>
              </a:solidFill>
            </a:ln>
            <a:effectLst/>
          </c:spPr>
          <c:cat>
            <c:strRef>
              <c:f>Sheet2!$E$6:$AB$6</c:f>
              <c:strCache>
                <c:ptCount val="24"/>
                <c:pt idx="0">
                  <c:v>mascara</c:v>
                </c:pt>
                <c:pt idx="1">
                  <c:v>lashes</c:v>
                </c:pt>
                <c:pt idx="2">
                  <c:v>review</c:v>
                </c:pt>
                <c:pt idx="3">
                  <c:v>product</c:v>
                </c:pt>
                <c:pt idx="4">
                  <c:v>part</c:v>
                </c:pt>
                <c:pt idx="5">
                  <c:v>love</c:v>
                </c:pt>
                <c:pt idx="6">
                  <c:v>promotion</c:v>
                </c:pt>
                <c:pt idx="7">
                  <c:v>collected</c:v>
                </c:pt>
                <c:pt idx="8">
                  <c:v>look</c:v>
                </c:pt>
                <c:pt idx="9">
                  <c:v>like</c:v>
                </c:pt>
                <c:pt idx="10">
                  <c:v>great</c:v>
                </c:pt>
                <c:pt idx="11">
                  <c:v>really</c:v>
                </c:pt>
                <c:pt idx="12">
                  <c:v>volume</c:v>
                </c:pt>
                <c:pt idx="13">
                  <c:v>one</c:v>
                </c:pt>
                <c:pt idx="14">
                  <c:v>long</c:v>
                </c:pt>
                <c:pt idx="15">
                  <c:v>would</c:v>
                </c:pt>
                <c:pt idx="16">
                  <c:v>use</c:v>
                </c:pt>
                <c:pt idx="17">
                  <c:v>brush</c:v>
                </c:pt>
                <c:pt idx="18">
                  <c:v>makes</c:v>
                </c:pt>
                <c:pt idx="19">
                  <c:v>good</c:v>
                </c:pt>
                <c:pt idx="20">
                  <c:v>eyelashes</c:v>
                </c:pt>
                <c:pt idx="21">
                  <c:v>day</c:v>
                </c:pt>
                <c:pt idx="22">
                  <c:v>received</c:v>
                </c:pt>
                <c:pt idx="23">
                  <c:v>eyes</c:v>
                </c:pt>
              </c:strCache>
            </c:strRef>
          </c:cat>
          <c:val>
            <c:numRef>
              <c:f>Sheet2!$E$8:$AB$8</c:f>
              <c:numCache>
                <c:formatCode>General</c:formatCode>
                <c:ptCount val="24"/>
                <c:pt idx="0">
                  <c:v>0.42352224253503667</c:v>
                </c:pt>
                <c:pt idx="1">
                  <c:v>0.25228519195612403</c:v>
                </c:pt>
                <c:pt idx="2">
                  <c:v>0.70498778534565132</c:v>
                </c:pt>
                <c:pt idx="3">
                  <c:v>8.5313833028640998E-2</c:v>
                </c:pt>
                <c:pt idx="4">
                  <c:v>0.755758683729437</c:v>
                </c:pt>
                <c:pt idx="5">
                  <c:v>0.130408287629494</c:v>
                </c:pt>
                <c:pt idx="6">
                  <c:v>0.75112664383909666</c:v>
                </c:pt>
                <c:pt idx="7">
                  <c:v>0.75685557586837204</c:v>
                </c:pt>
                <c:pt idx="8">
                  <c:v>0.15630712979890299</c:v>
                </c:pt>
                <c:pt idx="9">
                  <c:v>0.10420475319926865</c:v>
                </c:pt>
                <c:pt idx="10">
                  <c:v>0.16590493601462517</c:v>
                </c:pt>
                <c:pt idx="11">
                  <c:v>0.25594149908592301</c:v>
                </c:pt>
                <c:pt idx="12">
                  <c:v>6.0329067641681902E-2</c:v>
                </c:pt>
                <c:pt idx="13">
                  <c:v>0.204753199268738</c:v>
                </c:pt>
                <c:pt idx="14">
                  <c:v>0.13893967093235801</c:v>
                </c:pt>
                <c:pt idx="15">
                  <c:v>8.4095063985374502E-2</c:v>
                </c:pt>
                <c:pt idx="16">
                  <c:v>7.7696526508226504E-2</c:v>
                </c:pt>
                <c:pt idx="17">
                  <c:v>0.1471663619744055</c:v>
                </c:pt>
                <c:pt idx="18">
                  <c:v>9.6892138939670497E-2</c:v>
                </c:pt>
                <c:pt idx="19">
                  <c:v>5.9414990859231999E-2</c:v>
                </c:pt>
                <c:pt idx="20">
                  <c:v>8.6837294332723497E-2</c:v>
                </c:pt>
                <c:pt idx="21">
                  <c:v>0.14259597806215701</c:v>
                </c:pt>
                <c:pt idx="22">
                  <c:v>2.19378427787934E-2</c:v>
                </c:pt>
                <c:pt idx="23">
                  <c:v>2.4223034734917725E-2</c:v>
                </c:pt>
              </c:numCache>
            </c:numRef>
          </c:val>
          <c:extLst>
            <c:ext xmlns:c16="http://schemas.microsoft.com/office/drawing/2014/chart" uri="{C3380CC4-5D6E-409C-BE32-E72D297353CC}">
              <c16:uniqueId val="{00000000-A842-4887-91F9-80CB5E7D8977}"/>
            </c:ext>
          </c:extLst>
        </c:ser>
        <c:ser>
          <c:idx val="0"/>
          <c:order val="1"/>
          <c:tx>
            <c:strRef>
              <c:f>Sheet2!$A$7</c:f>
              <c:strCache>
                <c:ptCount val="1"/>
                <c:pt idx="0">
                  <c:v>3.3</c:v>
                </c:pt>
              </c:strCache>
            </c:strRef>
          </c:tx>
          <c:spPr>
            <a:solidFill>
              <a:srgbClr val="4F81BD">
                <a:alpha val="50196"/>
              </a:srgbClr>
            </a:solidFill>
            <a:ln>
              <a:solidFill>
                <a:schemeClr val="accent1"/>
              </a:solidFill>
            </a:ln>
            <a:effectLst/>
          </c:spPr>
          <c:cat>
            <c:strRef>
              <c:f>Sheet2!$E$6:$AB$6</c:f>
              <c:strCache>
                <c:ptCount val="24"/>
                <c:pt idx="0">
                  <c:v>mascara</c:v>
                </c:pt>
                <c:pt idx="1">
                  <c:v>lashes</c:v>
                </c:pt>
                <c:pt idx="2">
                  <c:v>review</c:v>
                </c:pt>
                <c:pt idx="3">
                  <c:v>product</c:v>
                </c:pt>
                <c:pt idx="4">
                  <c:v>part</c:v>
                </c:pt>
                <c:pt idx="5">
                  <c:v>love</c:v>
                </c:pt>
                <c:pt idx="6">
                  <c:v>promotion</c:v>
                </c:pt>
                <c:pt idx="7">
                  <c:v>collected</c:v>
                </c:pt>
                <c:pt idx="8">
                  <c:v>look</c:v>
                </c:pt>
                <c:pt idx="9">
                  <c:v>like</c:v>
                </c:pt>
                <c:pt idx="10">
                  <c:v>great</c:v>
                </c:pt>
                <c:pt idx="11">
                  <c:v>really</c:v>
                </c:pt>
                <c:pt idx="12">
                  <c:v>volume</c:v>
                </c:pt>
                <c:pt idx="13">
                  <c:v>one</c:v>
                </c:pt>
                <c:pt idx="14">
                  <c:v>long</c:v>
                </c:pt>
                <c:pt idx="15">
                  <c:v>would</c:v>
                </c:pt>
                <c:pt idx="16">
                  <c:v>use</c:v>
                </c:pt>
                <c:pt idx="17">
                  <c:v>brush</c:v>
                </c:pt>
                <c:pt idx="18">
                  <c:v>makes</c:v>
                </c:pt>
                <c:pt idx="19">
                  <c:v>good</c:v>
                </c:pt>
                <c:pt idx="20">
                  <c:v>eyelashes</c:v>
                </c:pt>
                <c:pt idx="21">
                  <c:v>day</c:v>
                </c:pt>
                <c:pt idx="22">
                  <c:v>received</c:v>
                </c:pt>
                <c:pt idx="23">
                  <c:v>eyes</c:v>
                </c:pt>
              </c:strCache>
            </c:strRef>
          </c:cat>
          <c:val>
            <c:numRef>
              <c:f>Sheet2!$E$7:$AB$7</c:f>
              <c:numCache>
                <c:formatCode>General</c:formatCode>
                <c:ptCount val="24"/>
                <c:pt idx="0">
                  <c:v>0.312</c:v>
                </c:pt>
                <c:pt idx="1">
                  <c:v>0.14613333333333334</c:v>
                </c:pt>
                <c:pt idx="2">
                  <c:v>0.61700530973451417</c:v>
                </c:pt>
                <c:pt idx="3">
                  <c:v>0.1376</c:v>
                </c:pt>
                <c:pt idx="4">
                  <c:v>0.64740000000000364</c:v>
                </c:pt>
                <c:pt idx="5">
                  <c:v>9.973333333333334E-2</c:v>
                </c:pt>
                <c:pt idx="6">
                  <c:v>0.64309503784693522</c:v>
                </c:pt>
                <c:pt idx="7">
                  <c:v>0.64800000000000002</c:v>
                </c:pt>
                <c:pt idx="8">
                  <c:v>0.1192</c:v>
                </c:pt>
                <c:pt idx="9">
                  <c:v>0.11306666666666666</c:v>
                </c:pt>
                <c:pt idx="10">
                  <c:v>0.1524000000000004</c:v>
                </c:pt>
                <c:pt idx="11">
                  <c:v>0.26079999999999998</c:v>
                </c:pt>
                <c:pt idx="12">
                  <c:v>6.4000000000000001E-2</c:v>
                </c:pt>
                <c:pt idx="13">
                  <c:v>0.1744</c:v>
                </c:pt>
                <c:pt idx="14">
                  <c:v>0.06</c:v>
                </c:pt>
                <c:pt idx="15">
                  <c:v>0.12640000000000001</c:v>
                </c:pt>
                <c:pt idx="16">
                  <c:v>9.0399999999999994E-2</c:v>
                </c:pt>
                <c:pt idx="17">
                  <c:v>0.16239999999999999</c:v>
                </c:pt>
                <c:pt idx="18">
                  <c:v>5.6000000000000001E-2</c:v>
                </c:pt>
                <c:pt idx="19">
                  <c:v>6.9599999999999995E-2</c:v>
                </c:pt>
                <c:pt idx="20">
                  <c:v>4.8800000000000003E-2</c:v>
                </c:pt>
                <c:pt idx="21">
                  <c:v>0.1328</c:v>
                </c:pt>
                <c:pt idx="22">
                  <c:v>6.08E-2</c:v>
                </c:pt>
                <c:pt idx="23">
                  <c:v>4.0399999999999998E-2</c:v>
                </c:pt>
              </c:numCache>
            </c:numRef>
          </c:val>
          <c:extLst>
            <c:ext xmlns:c16="http://schemas.microsoft.com/office/drawing/2014/chart" uri="{C3380CC4-5D6E-409C-BE32-E72D297353CC}">
              <c16:uniqueId val="{00000001-A842-4887-91F9-80CB5E7D8977}"/>
            </c:ext>
          </c:extLst>
        </c:ser>
        <c:dLbls>
          <c:showLegendKey val="0"/>
          <c:showVal val="0"/>
          <c:showCatName val="0"/>
          <c:showSerName val="0"/>
          <c:showPercent val="0"/>
          <c:showBubbleSize val="0"/>
        </c:dLbls>
        <c:axId val="404754248"/>
        <c:axId val="404758560"/>
      </c:areaChart>
      <c:catAx>
        <c:axId val="4047542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Book Antiqua" panose="02040602050305030304" pitchFamily="18" charset="0"/>
                <a:ea typeface="+mn-ea"/>
                <a:cs typeface="+mn-cs"/>
              </a:defRPr>
            </a:pPr>
            <a:endParaRPr lang="en-US"/>
          </a:p>
        </c:txPr>
        <c:crossAx val="404758560"/>
        <c:crosses val="autoZero"/>
        <c:auto val="1"/>
        <c:lblAlgn val="ctr"/>
        <c:lblOffset val="100"/>
        <c:noMultiLvlLbl val="0"/>
      </c:catAx>
      <c:valAx>
        <c:axId val="40475856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Book Antiqua" panose="02040602050305030304" pitchFamily="18" charset="0"/>
                    <a:ea typeface="+mn-ea"/>
                    <a:cs typeface="+mn-cs"/>
                  </a:defRPr>
                </a:pPr>
                <a:r>
                  <a:rPr lang="en-US" dirty="0"/>
                  <a:t>Normalized</a:t>
                </a:r>
                <a:r>
                  <a:rPr lang="en-US" baseline="0" dirty="0"/>
                  <a:t> Word Frequency</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Book Antiqua" panose="02040602050305030304" pitchFamily="18"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Book Antiqua" panose="02040602050305030304" pitchFamily="18" charset="0"/>
                <a:ea typeface="+mn-ea"/>
                <a:cs typeface="+mn-cs"/>
              </a:defRPr>
            </a:pPr>
            <a:endParaRPr lang="en-US"/>
          </a:p>
        </c:txPr>
        <c:crossAx val="4047542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Book Antiqua" panose="02040602050305030304" pitchFamily="18" charset="0"/>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latin typeface="Book Antiqua" panose="0204060205030503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1560FC-DCA6-0E47-BBB0-B2DFDC895F0D}" type="datetimeFigureOut">
              <a:rPr lang="en-US" smtClean="0"/>
              <a:t>2/9/2021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CE222F-2E61-7F49-9F6C-7E8134547CA4}" type="slidenum">
              <a:rPr lang="en-US" smtClean="0"/>
              <a:t>‹#›</a:t>
            </a:fld>
            <a:endParaRPr lang="en-US"/>
          </a:p>
        </p:txBody>
      </p:sp>
    </p:spTree>
    <p:extLst>
      <p:ext uri="{BB962C8B-B14F-4D97-AF65-F5344CB8AC3E}">
        <p14:creationId xmlns:p14="http://schemas.microsoft.com/office/powerpoint/2010/main" val="29542216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Challenging</a:t>
            </a:r>
            <a:r>
              <a:rPr lang="en-US" baseline="0" dirty="0"/>
              <a:t> to get performance data: observed consumer products have written reviews from customers. Test a hypothesis that once can derive performance considerations from customer reviews.</a:t>
            </a:r>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505914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Redo</a:t>
            </a:r>
            <a:r>
              <a:rPr lang="en-US" baseline="0" dirty="0"/>
              <a:t> the iconography</a:t>
            </a:r>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10</a:t>
            </a:fld>
            <a:endParaRPr lang="en-US"/>
          </a:p>
        </p:txBody>
      </p:sp>
    </p:spTree>
    <p:extLst>
      <p:ext uri="{BB962C8B-B14F-4D97-AF65-F5344CB8AC3E}">
        <p14:creationId xmlns:p14="http://schemas.microsoft.com/office/powerpoint/2010/main" val="324139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Unquestioned:</a:t>
            </a:r>
          </a:p>
          <a:p>
            <a:endParaRPr lang="en-US" dirty="0"/>
          </a:p>
          <a:p>
            <a:r>
              <a:rPr lang="en-US" dirty="0"/>
              <a:t>“The components of a product directly affect its ability to perform”</a:t>
            </a:r>
          </a:p>
          <a:p>
            <a:endParaRPr lang="en-US" dirty="0"/>
          </a:p>
          <a:p>
            <a:endParaRPr lang="en-US" dirty="0"/>
          </a:p>
          <a:p>
            <a:r>
              <a:rPr lang="en-US" dirty="0"/>
              <a:t>But the question is…</a:t>
            </a:r>
          </a:p>
          <a:p>
            <a:r>
              <a:rPr lang="en-US" dirty="0"/>
              <a:t>How much do these components affect the end products performance?</a:t>
            </a:r>
          </a:p>
          <a:p>
            <a:r>
              <a:rPr lang="en-US" dirty="0"/>
              <a:t>In what meaningful ways does it affect this?</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12</a:t>
            </a:fld>
            <a:endParaRPr lang="en-US"/>
          </a:p>
        </p:txBody>
      </p:sp>
    </p:spTree>
    <p:extLst>
      <p:ext uri="{BB962C8B-B14F-4D97-AF65-F5344CB8AC3E}">
        <p14:creationId xmlns:p14="http://schemas.microsoft.com/office/powerpoint/2010/main" val="3815455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Continue edits from previous slide</a:t>
            </a:r>
          </a:p>
        </p:txBody>
      </p:sp>
      <p:sp>
        <p:nvSpPr>
          <p:cNvPr id="4" name="Slide Number Placeholder 3"/>
          <p:cNvSpPr>
            <a:spLocks noGrp="1"/>
          </p:cNvSpPr>
          <p:nvPr>
            <p:ph type="sldNum" sz="quarter" idx="10"/>
          </p:nvPr>
        </p:nvSpPr>
        <p:spPr/>
        <p:txBody>
          <a:bodyPr/>
          <a:lstStyle/>
          <a:p>
            <a:fld id="{5BCF35B4-5818-FD47-9839-8F0DFB29A7FA}" type="slidenum">
              <a:rPr lang="en-US" smtClean="0"/>
              <a:pPr/>
              <a:t>13</a:t>
            </a:fld>
            <a:endParaRPr lang="en-US"/>
          </a:p>
        </p:txBody>
      </p:sp>
    </p:spTree>
    <p:extLst>
      <p:ext uri="{BB962C8B-B14F-4D97-AF65-F5344CB8AC3E}">
        <p14:creationId xmlns:p14="http://schemas.microsoft.com/office/powerpoint/2010/main" val="2496306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2400" b="1" dirty="0"/>
              <a:t>Step 1:</a:t>
            </a:r>
          </a:p>
          <a:p>
            <a:r>
              <a:rPr lang="en-US" sz="2000" dirty="0"/>
              <a:t>Can machine learning even tell what a product is based off its product list?</a:t>
            </a:r>
          </a:p>
          <a:p>
            <a:pPr marL="285750" indent="-285750">
              <a:buFont typeface="Arial" panose="020B0604020202020204" pitchFamily="34" charset="0"/>
              <a:buChar char="•"/>
            </a:pPr>
            <a:r>
              <a:rPr lang="en-US" dirty="0"/>
              <a:t>Why is this important?</a:t>
            </a:r>
          </a:p>
          <a:p>
            <a:pPr marL="742950" lvl="1" indent="-285750">
              <a:buFont typeface="Arial" panose="020B0604020202020204" pitchFamily="34" charset="0"/>
              <a:buChar char="•"/>
            </a:pPr>
            <a:r>
              <a:rPr lang="en-US" dirty="0"/>
              <a:t>Different products might have similar ingredients while serving vastly different purposes</a:t>
            </a:r>
          </a:p>
          <a:p>
            <a:pPr marL="742950" lvl="1" indent="-285750">
              <a:buFont typeface="Arial" panose="020B0604020202020204" pitchFamily="34" charset="0"/>
              <a:buChar char="•"/>
            </a:pPr>
            <a:r>
              <a:rPr lang="en-US" dirty="0"/>
              <a:t>If ML can’t see what purpose it serves how can it tell if its doing it well?</a:t>
            </a:r>
          </a:p>
          <a:p>
            <a:endParaRPr lang="en-US" dirty="0"/>
          </a:p>
          <a:p>
            <a:r>
              <a:rPr lang="en-US" sz="2400" b="1" dirty="0"/>
              <a:t>Step 2:</a:t>
            </a:r>
          </a:p>
          <a:p>
            <a:r>
              <a:rPr lang="en-US" sz="2000" dirty="0"/>
              <a:t>If were able to tell what kind of product something is then can we tell if it is performing well?</a:t>
            </a:r>
          </a:p>
          <a:p>
            <a:pPr marL="285750" indent="-285750">
              <a:buFont typeface="Arial" panose="020B0604020202020204" pitchFamily="34" charset="0"/>
              <a:buChar char="•"/>
            </a:pPr>
            <a:r>
              <a:rPr lang="en-US" dirty="0"/>
              <a:t>Use reviews to gauge how well a product performed</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14</a:t>
            </a:fld>
            <a:endParaRPr lang="en-US"/>
          </a:p>
        </p:txBody>
      </p:sp>
    </p:spTree>
    <p:extLst>
      <p:ext uri="{BB962C8B-B14F-4D97-AF65-F5344CB8AC3E}">
        <p14:creationId xmlns:p14="http://schemas.microsoft.com/office/powerpoint/2010/main" val="2209983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2400" b="1" dirty="0"/>
              <a:t>Step 1:</a:t>
            </a:r>
          </a:p>
          <a:p>
            <a:r>
              <a:rPr lang="en-US" sz="2000" dirty="0"/>
              <a:t>Can machine learning even tell what a product is based off its product list?</a:t>
            </a:r>
          </a:p>
          <a:p>
            <a:pPr marL="285750" indent="-285750">
              <a:buFont typeface="Arial" panose="020B0604020202020204" pitchFamily="34" charset="0"/>
              <a:buChar char="•"/>
            </a:pPr>
            <a:r>
              <a:rPr lang="en-US" dirty="0"/>
              <a:t>Why is this important?</a:t>
            </a:r>
          </a:p>
          <a:p>
            <a:pPr marL="742950" lvl="1" indent="-285750">
              <a:buFont typeface="Arial" panose="020B0604020202020204" pitchFamily="34" charset="0"/>
              <a:buChar char="•"/>
            </a:pPr>
            <a:r>
              <a:rPr lang="en-US" dirty="0"/>
              <a:t>Different products might have similar ingredients while serving vastly different purposes</a:t>
            </a:r>
          </a:p>
          <a:p>
            <a:pPr marL="742950" lvl="1" indent="-285750">
              <a:buFont typeface="Arial" panose="020B0604020202020204" pitchFamily="34" charset="0"/>
              <a:buChar char="•"/>
            </a:pPr>
            <a:r>
              <a:rPr lang="en-US" dirty="0"/>
              <a:t>If ML can’t see what purpose it serves how can it tell if its doing it well?</a:t>
            </a:r>
          </a:p>
          <a:p>
            <a:endParaRPr lang="en-US" dirty="0"/>
          </a:p>
          <a:p>
            <a:r>
              <a:rPr lang="en-US" sz="2400" b="1" dirty="0"/>
              <a:t>Step 2:</a:t>
            </a:r>
          </a:p>
          <a:p>
            <a:r>
              <a:rPr lang="en-US" sz="2000" dirty="0"/>
              <a:t>If were able to tell what kind of product something is then can we tell if it is performing well?</a:t>
            </a:r>
          </a:p>
          <a:p>
            <a:pPr marL="285750" indent="-285750">
              <a:buFont typeface="Arial" panose="020B0604020202020204" pitchFamily="34" charset="0"/>
              <a:buChar char="•"/>
            </a:pPr>
            <a:r>
              <a:rPr lang="en-US" dirty="0"/>
              <a:t>Use reviews to gauge how well a product performed</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15</a:t>
            </a:fld>
            <a:endParaRPr lang="en-US"/>
          </a:p>
        </p:txBody>
      </p:sp>
    </p:spTree>
    <p:extLst>
      <p:ext uri="{BB962C8B-B14F-4D97-AF65-F5344CB8AC3E}">
        <p14:creationId xmlns:p14="http://schemas.microsoft.com/office/powerpoint/2010/main" val="672408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2400" b="1" dirty="0"/>
              <a:t>Step 1:</a:t>
            </a:r>
          </a:p>
          <a:p>
            <a:r>
              <a:rPr lang="en-US" sz="2000" dirty="0"/>
              <a:t>Can machine learning even tell what a product is based off its product list?</a:t>
            </a:r>
          </a:p>
          <a:p>
            <a:pPr marL="285750" indent="-285750">
              <a:buFont typeface="Arial" panose="020B0604020202020204" pitchFamily="34" charset="0"/>
              <a:buChar char="•"/>
            </a:pPr>
            <a:r>
              <a:rPr lang="en-US" dirty="0"/>
              <a:t>Why is this important?</a:t>
            </a:r>
          </a:p>
          <a:p>
            <a:pPr marL="742950" lvl="1" indent="-285750">
              <a:buFont typeface="Arial" panose="020B0604020202020204" pitchFamily="34" charset="0"/>
              <a:buChar char="•"/>
            </a:pPr>
            <a:r>
              <a:rPr lang="en-US" dirty="0"/>
              <a:t>Different products might have similar ingredients while serving vastly different purposes</a:t>
            </a:r>
          </a:p>
          <a:p>
            <a:pPr marL="742950" lvl="1" indent="-285750">
              <a:buFont typeface="Arial" panose="020B0604020202020204" pitchFamily="34" charset="0"/>
              <a:buChar char="•"/>
            </a:pPr>
            <a:r>
              <a:rPr lang="en-US" dirty="0"/>
              <a:t>If ML can’t see what purpose it serves how can it tell if its doing it well?</a:t>
            </a:r>
          </a:p>
          <a:p>
            <a:endParaRPr lang="en-US" dirty="0"/>
          </a:p>
          <a:p>
            <a:r>
              <a:rPr lang="en-US" sz="2400" b="1" dirty="0"/>
              <a:t>Step 2:</a:t>
            </a:r>
          </a:p>
          <a:p>
            <a:r>
              <a:rPr lang="en-US" sz="2000" dirty="0"/>
              <a:t>If were able to tell what kind of product something is then can we tell if it is performing well?</a:t>
            </a:r>
          </a:p>
          <a:p>
            <a:pPr marL="285750" indent="-285750">
              <a:buFont typeface="Arial" panose="020B0604020202020204" pitchFamily="34" charset="0"/>
              <a:buChar char="•"/>
            </a:pPr>
            <a:r>
              <a:rPr lang="en-US" dirty="0"/>
              <a:t>Use reviews to gauge how well a product performed</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16</a:t>
            </a:fld>
            <a:endParaRPr lang="en-US"/>
          </a:p>
        </p:txBody>
      </p:sp>
    </p:spTree>
    <p:extLst>
      <p:ext uri="{BB962C8B-B14F-4D97-AF65-F5344CB8AC3E}">
        <p14:creationId xmlns:p14="http://schemas.microsoft.com/office/powerpoint/2010/main" val="1332838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2400" b="1" dirty="0"/>
              <a:t>Step 1:</a:t>
            </a:r>
          </a:p>
          <a:p>
            <a:r>
              <a:rPr lang="en-US" sz="2000" dirty="0"/>
              <a:t>Can machine learning even tell what a product is based off its product list?</a:t>
            </a:r>
          </a:p>
          <a:p>
            <a:pPr marL="285750" indent="-285750">
              <a:buFont typeface="Arial" panose="020B0604020202020204" pitchFamily="34" charset="0"/>
              <a:buChar char="•"/>
            </a:pPr>
            <a:r>
              <a:rPr lang="en-US" dirty="0"/>
              <a:t>Why is this important?</a:t>
            </a:r>
          </a:p>
          <a:p>
            <a:pPr marL="742950" lvl="1" indent="-285750">
              <a:buFont typeface="Arial" panose="020B0604020202020204" pitchFamily="34" charset="0"/>
              <a:buChar char="•"/>
            </a:pPr>
            <a:r>
              <a:rPr lang="en-US" dirty="0"/>
              <a:t>Different products might have similar ingredients while serving vastly different purposes</a:t>
            </a:r>
          </a:p>
          <a:p>
            <a:pPr marL="742950" lvl="1" indent="-285750">
              <a:buFont typeface="Arial" panose="020B0604020202020204" pitchFamily="34" charset="0"/>
              <a:buChar char="•"/>
            </a:pPr>
            <a:r>
              <a:rPr lang="en-US" dirty="0"/>
              <a:t>If ML can’t see what purpose it serves how can it tell if its doing it well?</a:t>
            </a:r>
          </a:p>
          <a:p>
            <a:endParaRPr lang="en-US" dirty="0"/>
          </a:p>
          <a:p>
            <a:r>
              <a:rPr lang="en-US" sz="2400" b="1" dirty="0"/>
              <a:t>Step 2:</a:t>
            </a:r>
          </a:p>
          <a:p>
            <a:r>
              <a:rPr lang="en-US" sz="2000" dirty="0"/>
              <a:t>If were able to tell what kind of product something is then can we tell if it is performing well?</a:t>
            </a:r>
          </a:p>
          <a:p>
            <a:pPr marL="285750" indent="-285750">
              <a:buFont typeface="Arial" panose="020B0604020202020204" pitchFamily="34" charset="0"/>
              <a:buChar char="•"/>
            </a:pPr>
            <a:r>
              <a:rPr lang="en-US" dirty="0"/>
              <a:t>Use reviews to gauge how well a product performed</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17</a:t>
            </a:fld>
            <a:endParaRPr lang="en-US"/>
          </a:p>
        </p:txBody>
      </p:sp>
    </p:spTree>
    <p:extLst>
      <p:ext uri="{BB962C8B-B14F-4D97-AF65-F5344CB8AC3E}">
        <p14:creationId xmlns:p14="http://schemas.microsoft.com/office/powerpoint/2010/main" val="1436586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What is a SMILES!!!</a:t>
            </a:r>
          </a:p>
          <a:p>
            <a:r>
              <a:rPr lang="en-US" dirty="0"/>
              <a:t>“change Adam” to something else &gt;&gt;&gt;</a:t>
            </a:r>
          </a:p>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18</a:t>
            </a:fld>
            <a:endParaRPr lang="en-US"/>
          </a:p>
        </p:txBody>
      </p:sp>
    </p:spTree>
    <p:extLst>
      <p:ext uri="{BB962C8B-B14F-4D97-AF65-F5344CB8AC3E}">
        <p14:creationId xmlns:p14="http://schemas.microsoft.com/office/powerpoint/2010/main" val="1730628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19</a:t>
            </a:fld>
            <a:endParaRPr lang="en-US"/>
          </a:p>
        </p:txBody>
      </p:sp>
    </p:spTree>
    <p:extLst>
      <p:ext uri="{BB962C8B-B14F-4D97-AF65-F5344CB8AC3E}">
        <p14:creationId xmlns:p14="http://schemas.microsoft.com/office/powerpoint/2010/main" val="1134298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20</a:t>
            </a:fld>
            <a:endParaRPr lang="en-US"/>
          </a:p>
        </p:txBody>
      </p:sp>
    </p:spTree>
    <p:extLst>
      <p:ext uri="{BB962C8B-B14F-4D97-AF65-F5344CB8AC3E}">
        <p14:creationId xmlns:p14="http://schemas.microsoft.com/office/powerpoint/2010/main" val="1563580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2986908823f2b1a4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2986908823f2b1a4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Needs</a:t>
            </a:r>
            <a:r>
              <a:rPr lang="en-US" baseline="0" dirty="0"/>
              <a:t> more focus…</a:t>
            </a:r>
            <a:endParaRPr dirty="0"/>
          </a:p>
        </p:txBody>
      </p:sp>
      <p:sp>
        <p:nvSpPr>
          <p:cNvPr id="50" name="Google Shape;50;g2986908823f2b1a4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58196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21</a:t>
            </a:fld>
            <a:endParaRPr lang="en-US"/>
          </a:p>
        </p:txBody>
      </p:sp>
    </p:spTree>
    <p:extLst>
      <p:ext uri="{BB962C8B-B14F-4D97-AF65-F5344CB8AC3E}">
        <p14:creationId xmlns:p14="http://schemas.microsoft.com/office/powerpoint/2010/main" val="1405485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22</a:t>
            </a:fld>
            <a:endParaRPr lang="en-US"/>
          </a:p>
        </p:txBody>
      </p:sp>
    </p:spTree>
    <p:extLst>
      <p:ext uri="{BB962C8B-B14F-4D97-AF65-F5344CB8AC3E}">
        <p14:creationId xmlns:p14="http://schemas.microsoft.com/office/powerpoint/2010/main" val="1211413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more about this</a:t>
            </a:r>
          </a:p>
        </p:txBody>
      </p:sp>
      <p:sp>
        <p:nvSpPr>
          <p:cNvPr id="4" name="Slide Number Placeholder 3"/>
          <p:cNvSpPr>
            <a:spLocks noGrp="1"/>
          </p:cNvSpPr>
          <p:nvPr>
            <p:ph type="sldNum" sz="quarter" idx="10"/>
          </p:nvPr>
        </p:nvSpPr>
        <p:spPr/>
        <p:txBody>
          <a:bodyPr/>
          <a:lstStyle/>
          <a:p>
            <a:fld id="{F0CE222F-2E61-7F49-9F6C-7E8134547CA4}" type="slidenum">
              <a:rPr lang="en-US" smtClean="0"/>
              <a:t>23</a:t>
            </a:fld>
            <a:endParaRPr lang="en-US"/>
          </a:p>
        </p:txBody>
      </p:sp>
    </p:spTree>
    <p:extLst>
      <p:ext uri="{BB962C8B-B14F-4D97-AF65-F5344CB8AC3E}">
        <p14:creationId xmlns:p14="http://schemas.microsoft.com/office/powerpoint/2010/main" val="1673464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more </a:t>
            </a:r>
            <a:r>
              <a:rPr lang="en-US"/>
              <a:t>about this</a:t>
            </a:r>
          </a:p>
        </p:txBody>
      </p:sp>
      <p:sp>
        <p:nvSpPr>
          <p:cNvPr id="4" name="Slide Number Placeholder 3"/>
          <p:cNvSpPr>
            <a:spLocks noGrp="1"/>
          </p:cNvSpPr>
          <p:nvPr>
            <p:ph type="sldNum" sz="quarter" idx="10"/>
          </p:nvPr>
        </p:nvSpPr>
        <p:spPr/>
        <p:txBody>
          <a:bodyPr/>
          <a:lstStyle/>
          <a:p>
            <a:fld id="{F0CE222F-2E61-7F49-9F6C-7E8134547CA4}" type="slidenum">
              <a:rPr lang="en-US" smtClean="0"/>
              <a:t>24</a:t>
            </a:fld>
            <a:endParaRPr lang="en-US"/>
          </a:p>
        </p:txBody>
      </p:sp>
    </p:spTree>
    <p:extLst>
      <p:ext uri="{BB962C8B-B14F-4D97-AF65-F5344CB8AC3E}">
        <p14:creationId xmlns:p14="http://schemas.microsoft.com/office/powerpoint/2010/main" val="2087985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Expand</a:t>
            </a:r>
            <a:r>
              <a:rPr lang="en-US" baseline="0" dirty="0"/>
              <a:t> to more graphs</a:t>
            </a:r>
          </a:p>
          <a:p>
            <a:r>
              <a:rPr lang="en-US" baseline="0" dirty="0"/>
              <a:t>Remove labels</a:t>
            </a:r>
          </a:p>
          <a:p>
            <a:r>
              <a:rPr lang="en-US" baseline="0" dirty="0"/>
              <a:t>Etc. etc.</a:t>
            </a:r>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25</a:t>
            </a:fld>
            <a:endParaRPr lang="en-US"/>
          </a:p>
        </p:txBody>
      </p:sp>
    </p:spTree>
    <p:extLst>
      <p:ext uri="{BB962C8B-B14F-4D97-AF65-F5344CB8AC3E}">
        <p14:creationId xmlns:p14="http://schemas.microsoft.com/office/powerpoint/2010/main" val="1560476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26</a:t>
            </a:fld>
            <a:endParaRPr lang="en-US"/>
          </a:p>
        </p:txBody>
      </p:sp>
    </p:spTree>
    <p:extLst>
      <p:ext uri="{BB962C8B-B14F-4D97-AF65-F5344CB8AC3E}">
        <p14:creationId xmlns:p14="http://schemas.microsoft.com/office/powerpoint/2010/main" val="3834847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Hope to make</a:t>
            </a:r>
            <a:r>
              <a:rPr lang="en-US" baseline="0" dirty="0"/>
              <a:t> models: k’ like ML</a:t>
            </a:r>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27</a:t>
            </a:fld>
            <a:endParaRPr lang="en-US"/>
          </a:p>
        </p:txBody>
      </p:sp>
    </p:spTree>
    <p:extLst>
      <p:ext uri="{BB962C8B-B14F-4D97-AF65-F5344CB8AC3E}">
        <p14:creationId xmlns:p14="http://schemas.microsoft.com/office/powerpoint/2010/main" val="4218059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3</a:t>
            </a:fld>
            <a:endParaRPr lang="en-US"/>
          </a:p>
        </p:txBody>
      </p:sp>
    </p:spTree>
    <p:extLst>
      <p:ext uri="{BB962C8B-B14F-4D97-AF65-F5344CB8AC3E}">
        <p14:creationId xmlns:p14="http://schemas.microsoft.com/office/powerpoint/2010/main" val="2694929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This is </a:t>
            </a:r>
            <a:r>
              <a:rPr lang="en-US" dirty="0" err="1"/>
              <a:t>adam’s</a:t>
            </a:r>
            <a:r>
              <a:rPr lang="en-US" dirty="0"/>
              <a:t> data</a:t>
            </a:r>
          </a:p>
        </p:txBody>
      </p:sp>
      <p:sp>
        <p:nvSpPr>
          <p:cNvPr id="4" name="Slide Number Placeholder 3"/>
          <p:cNvSpPr>
            <a:spLocks noGrp="1"/>
          </p:cNvSpPr>
          <p:nvPr>
            <p:ph type="sldNum" sz="quarter" idx="10"/>
          </p:nvPr>
        </p:nvSpPr>
        <p:spPr/>
        <p:txBody>
          <a:bodyPr/>
          <a:lstStyle/>
          <a:p>
            <a:fld id="{5BCF35B4-5818-FD47-9839-8F0DFB29A7FA}" type="slidenum">
              <a:rPr lang="en-US" smtClean="0"/>
              <a:pPr/>
              <a:t>4</a:t>
            </a:fld>
            <a:endParaRPr lang="en-US"/>
          </a:p>
        </p:txBody>
      </p:sp>
    </p:spTree>
    <p:extLst>
      <p:ext uri="{BB962C8B-B14F-4D97-AF65-F5344CB8AC3E}">
        <p14:creationId xmlns:p14="http://schemas.microsoft.com/office/powerpoint/2010/main" val="3441749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5</a:t>
            </a:fld>
            <a:endParaRPr lang="en-US"/>
          </a:p>
        </p:txBody>
      </p:sp>
    </p:spTree>
    <p:extLst>
      <p:ext uri="{BB962C8B-B14F-4D97-AF65-F5344CB8AC3E}">
        <p14:creationId xmlns:p14="http://schemas.microsoft.com/office/powerpoint/2010/main" val="838907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6</a:t>
            </a:fld>
            <a:endParaRPr lang="en-US"/>
          </a:p>
        </p:txBody>
      </p:sp>
    </p:spTree>
    <p:extLst>
      <p:ext uri="{BB962C8B-B14F-4D97-AF65-F5344CB8AC3E}">
        <p14:creationId xmlns:p14="http://schemas.microsoft.com/office/powerpoint/2010/main" val="332418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Thought: add comment layering to drive home</a:t>
            </a:r>
            <a:r>
              <a:rPr lang="en-US" baseline="0" dirty="0"/>
              <a:t> the idea that there are a lot of comments and a lot of information to be gained</a:t>
            </a:r>
          </a:p>
          <a:p>
            <a:endParaRPr lang="en-US" baseline="0" dirty="0"/>
          </a:p>
          <a:p>
            <a:r>
              <a:rPr lang="en-US" baseline="0" dirty="0"/>
              <a:t>JKF notes: show the actual website and an example of a product and its reviews</a:t>
            </a:r>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7</a:t>
            </a:fld>
            <a:endParaRPr lang="en-US"/>
          </a:p>
        </p:txBody>
      </p:sp>
    </p:spTree>
    <p:extLst>
      <p:ext uri="{BB962C8B-B14F-4D97-AF65-F5344CB8AC3E}">
        <p14:creationId xmlns:p14="http://schemas.microsoft.com/office/powerpoint/2010/main" val="3805690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Redo</a:t>
            </a:r>
            <a:r>
              <a:rPr lang="en-US" baseline="0" dirty="0"/>
              <a:t> the iconography</a:t>
            </a:r>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8</a:t>
            </a:fld>
            <a:endParaRPr lang="en-US"/>
          </a:p>
        </p:txBody>
      </p:sp>
    </p:spTree>
    <p:extLst>
      <p:ext uri="{BB962C8B-B14F-4D97-AF65-F5344CB8AC3E}">
        <p14:creationId xmlns:p14="http://schemas.microsoft.com/office/powerpoint/2010/main" val="2244220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Redo</a:t>
            </a:r>
            <a:r>
              <a:rPr lang="en-US" baseline="0" dirty="0"/>
              <a:t> the iconography</a:t>
            </a:r>
            <a:endParaRPr lang="en-US" dirty="0"/>
          </a:p>
        </p:txBody>
      </p:sp>
      <p:sp>
        <p:nvSpPr>
          <p:cNvPr id="4" name="Slide Number Placeholder 3"/>
          <p:cNvSpPr>
            <a:spLocks noGrp="1"/>
          </p:cNvSpPr>
          <p:nvPr>
            <p:ph type="sldNum" sz="quarter" idx="10"/>
          </p:nvPr>
        </p:nvSpPr>
        <p:spPr/>
        <p:txBody>
          <a:bodyPr/>
          <a:lstStyle/>
          <a:p>
            <a:fld id="{5BCF35B4-5818-FD47-9839-8F0DFB29A7FA}" type="slidenum">
              <a:rPr lang="en-US" smtClean="0"/>
              <a:pPr/>
              <a:t>9</a:t>
            </a:fld>
            <a:endParaRPr lang="en-US"/>
          </a:p>
        </p:txBody>
      </p:sp>
    </p:spTree>
    <p:extLst>
      <p:ext uri="{BB962C8B-B14F-4D97-AF65-F5344CB8AC3E}">
        <p14:creationId xmlns:p14="http://schemas.microsoft.com/office/powerpoint/2010/main" val="2624271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9C024F-7EB4-4AC1-9992-67D8939BD73F}"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6019800" y="6356356"/>
            <a:ext cx="2895600" cy="365125"/>
          </a:xfrm>
        </p:spPr>
        <p:txBody>
          <a:bodyPr/>
          <a:lstStyle/>
          <a:p>
            <a:r>
              <a:rPr lang="en-US">
                <a:solidFill>
                  <a:prstClr val="black">
                    <a:tint val="75000"/>
                  </a:prstClr>
                </a:solidFill>
                <a:latin typeface="Calibri"/>
              </a:rPr>
              <a:t>James K. Ferri Lafayette College</a:t>
            </a:r>
          </a:p>
        </p:txBody>
      </p:sp>
      <p:sp>
        <p:nvSpPr>
          <p:cNvPr id="6" name="Slide Number Placeholder 5"/>
          <p:cNvSpPr>
            <a:spLocks noGrp="1"/>
          </p:cNvSpPr>
          <p:nvPr>
            <p:ph type="sldNum" sz="quarter" idx="12"/>
          </p:nvPr>
        </p:nvSpPr>
        <p:spPr>
          <a:xfrm>
            <a:off x="3505200" y="6356356"/>
            <a:ext cx="2133600" cy="365125"/>
          </a:xfrm>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10102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E24950-1E2E-41D4-A28D-2CE649663CEC}"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Calibri"/>
              </a:rPr>
              <a:t>James K. Ferri Lafayette College</a:t>
            </a:r>
          </a:p>
        </p:txBody>
      </p:sp>
      <p:sp>
        <p:nvSpPr>
          <p:cNvPr id="6" name="Slide Number Placeholder 5"/>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31212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D1BD6E-EE40-4FDC-A670-F892FA066788}"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Calibri"/>
              </a:rPr>
              <a:t>James K. Ferri Lafayette College</a:t>
            </a:r>
          </a:p>
        </p:txBody>
      </p:sp>
      <p:sp>
        <p:nvSpPr>
          <p:cNvPr id="6" name="Slide Number Placeholder 5"/>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18511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1F3528-6B1F-4DDC-8218-9E0FE19A94B9}"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Calibri"/>
              </a:rPr>
              <a:t>James K. Ferri Lafayette College</a:t>
            </a:r>
          </a:p>
        </p:txBody>
      </p:sp>
      <p:sp>
        <p:nvSpPr>
          <p:cNvPr id="6" name="Slide Number Placeholder 5"/>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17841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472257-2393-4A9F-950F-892BAB621347}"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a:solidFill>
                  <a:prstClr val="black">
                    <a:tint val="75000"/>
                  </a:prstClr>
                </a:solidFill>
                <a:latin typeface="Calibri"/>
              </a:rPr>
              <a:t>James K. Ferri Lafayette College</a:t>
            </a:r>
          </a:p>
        </p:txBody>
      </p:sp>
      <p:sp>
        <p:nvSpPr>
          <p:cNvPr id="6" name="Slide Number Placeholder 5"/>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88798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67A6F0-7BFA-4B8F-BF2C-43718E55B709}"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en-US">
                <a:solidFill>
                  <a:prstClr val="black">
                    <a:tint val="75000"/>
                  </a:prstClr>
                </a:solidFill>
                <a:latin typeface="Calibri"/>
              </a:rPr>
              <a:t>James K. Ferri Lafayette College</a:t>
            </a:r>
          </a:p>
        </p:txBody>
      </p:sp>
      <p:sp>
        <p:nvSpPr>
          <p:cNvPr id="7" name="Slide Number Placeholder 6"/>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06072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A845EF-45FB-4870-B16A-DA1BA4A0F3E6}"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r>
              <a:rPr lang="en-US">
                <a:solidFill>
                  <a:prstClr val="black">
                    <a:tint val="75000"/>
                  </a:prstClr>
                </a:solidFill>
                <a:latin typeface="Calibri"/>
              </a:rPr>
              <a:t>James K. Ferri Lafayette College</a:t>
            </a:r>
          </a:p>
        </p:txBody>
      </p:sp>
      <p:sp>
        <p:nvSpPr>
          <p:cNvPr id="9" name="Slide Number Placeholder 8"/>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2720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7BE7B1-652E-4760-9EF4-FEEB0C5BC62B}"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r>
              <a:rPr lang="en-US">
                <a:solidFill>
                  <a:prstClr val="black">
                    <a:tint val="75000"/>
                  </a:prstClr>
                </a:solidFill>
                <a:latin typeface="Calibri"/>
              </a:rPr>
              <a:t>James K. Ferri Lafayette College</a:t>
            </a:r>
          </a:p>
        </p:txBody>
      </p:sp>
      <p:sp>
        <p:nvSpPr>
          <p:cNvPr id="5" name="Slide Number Placeholder 4"/>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01144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8AFF77-B236-4A00-B455-0337C31675A5}"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r>
              <a:rPr lang="en-US">
                <a:solidFill>
                  <a:prstClr val="black">
                    <a:tint val="75000"/>
                  </a:prstClr>
                </a:solidFill>
                <a:latin typeface="Calibri"/>
              </a:rPr>
              <a:t>James K. Ferri Lafayette College</a:t>
            </a:r>
          </a:p>
        </p:txBody>
      </p:sp>
      <p:sp>
        <p:nvSpPr>
          <p:cNvPr id="4" name="Slide Number Placeholder 3"/>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00333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3"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A8DA23-46EA-4E60-BA5A-0B72EDD1CBCB}"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en-US">
                <a:solidFill>
                  <a:prstClr val="black">
                    <a:tint val="75000"/>
                  </a:prstClr>
                </a:solidFill>
                <a:latin typeface="Calibri"/>
              </a:rPr>
              <a:t>James K. Ferri Lafayette College</a:t>
            </a:r>
          </a:p>
        </p:txBody>
      </p:sp>
      <p:sp>
        <p:nvSpPr>
          <p:cNvPr id="7" name="Slide Number Placeholder 6"/>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5157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DDFFF2-B64A-460F-BCF5-307444946E64}"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r>
              <a:rPr lang="en-US">
                <a:solidFill>
                  <a:prstClr val="black">
                    <a:tint val="75000"/>
                  </a:prstClr>
                </a:solidFill>
                <a:latin typeface="Calibri"/>
              </a:rPr>
              <a:t>James K. Ferri Lafayette College</a:t>
            </a:r>
          </a:p>
        </p:txBody>
      </p:sp>
      <p:sp>
        <p:nvSpPr>
          <p:cNvPr id="7" name="Slide Number Placeholder 6"/>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17527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786638-0011-4B12-B2E5-DF9F8C405BB1}" type="datetime1">
              <a:rPr lang="en-US" smtClean="0">
                <a:solidFill>
                  <a:prstClr val="black">
                    <a:tint val="75000"/>
                  </a:prstClr>
                </a:solidFill>
                <a:latin typeface="Calibri"/>
              </a:rPr>
              <a:t>2/9/2021</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5791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latin typeface="Calibri"/>
              </a:rPr>
              <a:t>James K. Ferri Lafayette College</a:t>
            </a:r>
          </a:p>
        </p:txBody>
      </p:sp>
      <p:sp>
        <p:nvSpPr>
          <p:cNvPr id="6" name="Slide Number Placeholder 5"/>
          <p:cNvSpPr>
            <a:spLocks noGrp="1"/>
          </p:cNvSpPr>
          <p:nvPr>
            <p:ph type="sldNum" sz="quarter" idx="4"/>
          </p:nvPr>
        </p:nvSpPr>
        <p:spPr>
          <a:xfrm>
            <a:off x="3505200" y="6356355"/>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80FC47A3-A2B7-D349-A446-518B0A79360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914968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6.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80.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notesSlide" Target="../notesSlides/notesSlide23.xml"/><Relationship Id="rId7" Type="http://schemas.openxmlformats.org/officeDocument/2006/relationships/oleObject" Target="../embeddings/oleObject1.bin"/><Relationship Id="rId12"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0.png"/><Relationship Id="rId11" Type="http://schemas.openxmlformats.org/officeDocument/2006/relationships/oleObject" Target="../embeddings/oleObject3.bin"/><Relationship Id="rId5" Type="http://schemas.openxmlformats.org/officeDocument/2006/relationships/image" Target="../media/image6.png"/><Relationship Id="rId10" Type="http://schemas.openxmlformats.org/officeDocument/2006/relationships/image" Target="../media/image48.wmf"/><Relationship Id="rId4" Type="http://schemas.openxmlformats.org/officeDocument/2006/relationships/image" Target="../media/image1.png"/><Relationship Id="rId9"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6.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hyperlink" Target="https://s3-us-west-1.amazonaws.com/deepchem.io/datasets/molnet_publish/lipophilicity.zip" TargetMode="External"/><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moleculenet.ai/datasets-1" TargetMode="External"/><Relationship Id="rId11" Type="http://schemas.openxmlformats.org/officeDocument/2006/relationships/image" Target="../media/image11.emf"/><Relationship Id="rId5" Type="http://schemas.openxmlformats.org/officeDocument/2006/relationships/image" Target="../media/image7.emf"/><Relationship Id="rId10" Type="http://schemas.openxmlformats.org/officeDocument/2006/relationships/image" Target="../media/image10.emf"/><Relationship Id="rId4" Type="http://schemas.openxmlformats.org/officeDocument/2006/relationships/image" Target="../media/image6.png"/><Relationship Id="rId9" Type="http://schemas.openxmlformats.org/officeDocument/2006/relationships/image" Target="../media/image9.emf"/></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nvlpubs.nist.gov/nistpubs/Legacy/NSRDS/nbsnsrds36.pdf" TargetMode="External"/><Relationship Id="rId11" Type="http://schemas.openxmlformats.org/officeDocument/2006/relationships/image" Target="../media/image17.png"/><Relationship Id="rId5" Type="http://schemas.openxmlformats.org/officeDocument/2006/relationships/image" Target="../media/image6.png"/><Relationship Id="rId10"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www.dispersions-pigments.basf.com/portal/basf/ien/dt.jsp?setCursor=1_785305" TargetMode="External"/><Relationship Id="rId11" Type="http://schemas.openxmlformats.org/officeDocument/2006/relationships/image" Target="../media/image22.emf"/><Relationship Id="rId5" Type="http://schemas.openxmlformats.org/officeDocument/2006/relationships/image" Target="../media/image6.png"/><Relationship Id="rId10" Type="http://schemas.openxmlformats.org/officeDocument/2006/relationships/image" Target="../media/image21.emf"/><Relationship Id="rId4" Type="http://schemas.openxmlformats.org/officeDocument/2006/relationships/image" Target="../media/image1.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2.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7.xml"/><Relationship Id="rId16"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6.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78"/>
          <p:cNvSpPr>
            <a:spLocks noChangeArrowheads="1"/>
          </p:cNvSpPr>
          <p:nvPr/>
        </p:nvSpPr>
        <p:spPr bwMode="auto">
          <a:xfrm>
            <a:off x="0" y="610672"/>
            <a:ext cx="184666" cy="369332"/>
          </a:xfrm>
          <a:prstGeom prst="rect">
            <a:avLst/>
          </a:prstGeom>
          <a:noFill/>
          <a:ln w="9525">
            <a:noFill/>
            <a:miter lim="800000"/>
            <a:headEnd/>
            <a:tailEnd/>
          </a:ln>
        </p:spPr>
        <p:txBody>
          <a:bodyPr wrap="none" anchor="ctr">
            <a:spAutoFit/>
          </a:bodyPr>
          <a:lstStyle/>
          <a:p>
            <a:endParaRPr lang="en-US">
              <a:solidFill>
                <a:prstClr val="black"/>
              </a:solidFill>
              <a:latin typeface="Calibri"/>
            </a:endParaRPr>
          </a:p>
        </p:txBody>
      </p:sp>
      <p:sp>
        <p:nvSpPr>
          <p:cNvPr id="20" name="Rectangle 180"/>
          <p:cNvSpPr>
            <a:spLocks noChangeArrowheads="1"/>
          </p:cNvSpPr>
          <p:nvPr/>
        </p:nvSpPr>
        <p:spPr bwMode="auto">
          <a:xfrm>
            <a:off x="0" y="610672"/>
            <a:ext cx="184666" cy="369332"/>
          </a:xfrm>
          <a:prstGeom prst="rect">
            <a:avLst/>
          </a:prstGeom>
          <a:noFill/>
          <a:ln w="9525">
            <a:noFill/>
            <a:miter lim="800000"/>
            <a:headEnd/>
            <a:tailEnd/>
          </a:ln>
        </p:spPr>
        <p:txBody>
          <a:bodyPr wrap="none" anchor="ctr">
            <a:spAutoFit/>
          </a:bodyPr>
          <a:lstStyle/>
          <a:p>
            <a:endParaRPr lang="en-US">
              <a:solidFill>
                <a:prstClr val="black"/>
              </a:solidFill>
              <a:latin typeface="Calibri"/>
            </a:endParaRPr>
          </a:p>
        </p:txBody>
      </p:sp>
      <p:sp>
        <p:nvSpPr>
          <p:cNvPr id="21" name="Rectangle 182"/>
          <p:cNvSpPr>
            <a:spLocks noChangeArrowheads="1"/>
          </p:cNvSpPr>
          <p:nvPr/>
        </p:nvSpPr>
        <p:spPr bwMode="auto">
          <a:xfrm>
            <a:off x="0" y="610672"/>
            <a:ext cx="184666" cy="369332"/>
          </a:xfrm>
          <a:prstGeom prst="rect">
            <a:avLst/>
          </a:prstGeom>
          <a:noFill/>
          <a:ln w="9525">
            <a:noFill/>
            <a:miter lim="800000"/>
            <a:headEnd/>
            <a:tailEnd/>
          </a:ln>
        </p:spPr>
        <p:txBody>
          <a:bodyPr wrap="none" anchor="ctr">
            <a:spAutoFit/>
          </a:bodyPr>
          <a:lstStyle/>
          <a:p>
            <a:endParaRPr lang="en-US">
              <a:solidFill>
                <a:prstClr val="black"/>
              </a:solidFill>
              <a:latin typeface="Calibri"/>
            </a:endParaRPr>
          </a:p>
        </p:txBody>
      </p:sp>
      <p:sp>
        <p:nvSpPr>
          <p:cNvPr id="8" name="Text Box 5"/>
          <p:cNvSpPr txBox="1">
            <a:spLocks noChangeArrowheads="1"/>
          </p:cNvSpPr>
          <p:nvPr/>
        </p:nvSpPr>
        <p:spPr bwMode="auto">
          <a:xfrm>
            <a:off x="75505" y="2137997"/>
            <a:ext cx="8959334" cy="3539430"/>
          </a:xfrm>
          <a:prstGeom prst="rect">
            <a:avLst/>
          </a:prstGeom>
          <a:noFill/>
          <a:ln w="9525">
            <a:noFill/>
            <a:miter lim="800000"/>
            <a:headEnd/>
            <a:tailEnd/>
          </a:ln>
          <a:effectLst/>
        </p:spPr>
        <p:txBody>
          <a:bodyPr wrap="square">
            <a:spAutoFit/>
          </a:bodyPr>
          <a:lstStyle/>
          <a:p>
            <a:pPr algn="ctr">
              <a:defRPr/>
            </a:pPr>
            <a:r>
              <a:rPr lang="en-US" sz="3200" b="1" dirty="0">
                <a:solidFill>
                  <a:srgbClr val="FF0000"/>
                </a:solidFill>
                <a:latin typeface="Book Antiqua"/>
                <a:cs typeface="Book Antiqua"/>
              </a:rPr>
              <a:t>Beyond Structure-Property Relationships:  Correlating Customer Reviews to Consumer Product Formulations</a:t>
            </a:r>
          </a:p>
          <a:p>
            <a:pPr algn="ctr">
              <a:defRPr/>
            </a:pPr>
            <a:endParaRPr lang="en-US" sz="3200" b="1" dirty="0">
              <a:solidFill>
                <a:srgbClr val="FF0000"/>
              </a:solidFill>
              <a:latin typeface="Book Antiqua"/>
              <a:cs typeface="Book Antiqua"/>
            </a:endParaRPr>
          </a:p>
          <a:p>
            <a:pPr algn="ctr">
              <a:defRPr/>
            </a:pPr>
            <a:r>
              <a:rPr lang="en-US" sz="2400" dirty="0">
                <a:latin typeface="Book Antiqua"/>
                <a:cs typeface="Book Antiqua"/>
              </a:rPr>
              <a:t>Kaitlin Kay, Adam </a:t>
            </a:r>
            <a:r>
              <a:rPr lang="en-US" sz="2400" dirty="0" err="1">
                <a:latin typeface="Book Antiqua"/>
                <a:cs typeface="Book Antiqua"/>
              </a:rPr>
              <a:t>Luxon</a:t>
            </a:r>
            <a:r>
              <a:rPr lang="en-US" sz="2400" dirty="0">
                <a:latin typeface="Book Antiqua"/>
                <a:cs typeface="Book Antiqua"/>
              </a:rPr>
              <a:t>, Tyler </a:t>
            </a:r>
            <a:r>
              <a:rPr lang="en-US" sz="2400" dirty="0" err="1">
                <a:latin typeface="Book Antiqua"/>
                <a:cs typeface="Book Antiqua"/>
              </a:rPr>
              <a:t>McQuade</a:t>
            </a:r>
            <a:r>
              <a:rPr lang="en-US" sz="2400" dirty="0">
                <a:latin typeface="Book Antiqua"/>
                <a:cs typeface="Book Antiqua"/>
              </a:rPr>
              <a:t>, James </a:t>
            </a:r>
            <a:r>
              <a:rPr lang="en-US" sz="2400" dirty="0" err="1">
                <a:latin typeface="Book Antiqua"/>
                <a:cs typeface="Book Antiqua"/>
              </a:rPr>
              <a:t>Ferri</a:t>
            </a:r>
            <a:endParaRPr lang="en-US" sz="2400" dirty="0">
              <a:latin typeface="Book Antiqua"/>
              <a:cs typeface="Book Antiqua"/>
            </a:endParaRPr>
          </a:p>
          <a:p>
            <a:pPr algn="ctr">
              <a:defRPr/>
            </a:pPr>
            <a:r>
              <a:rPr lang="en-US" i="1" dirty="0">
                <a:latin typeface="Book Antiqua"/>
                <a:cs typeface="Book Antiqua"/>
              </a:rPr>
              <a:t>Department of Chemical and Life Science Engineering</a:t>
            </a:r>
          </a:p>
          <a:p>
            <a:pPr algn="ctr">
              <a:defRPr/>
            </a:pPr>
            <a:r>
              <a:rPr lang="en-US" i="1" dirty="0">
                <a:latin typeface="Book Antiqua"/>
                <a:cs typeface="Book Antiqua"/>
              </a:rPr>
              <a:t>Virginia Commonwealth University</a:t>
            </a:r>
          </a:p>
          <a:p>
            <a:pPr algn="ctr">
              <a:defRPr/>
            </a:pPr>
            <a:endParaRPr lang="en-US" i="1" dirty="0">
              <a:latin typeface="Book Antiqua"/>
              <a:cs typeface="Book Antiqua"/>
            </a:endParaRPr>
          </a:p>
          <a:p>
            <a:pPr algn="ctr">
              <a:defRPr/>
            </a:pPr>
            <a:r>
              <a:rPr lang="en-US" dirty="0">
                <a:latin typeface="Book Antiqua"/>
                <a:cs typeface="Book Antiqua"/>
              </a:rPr>
              <a:t>December 13, 2019</a:t>
            </a:r>
          </a:p>
        </p:txBody>
      </p:sp>
      <p:pic>
        <p:nvPicPr>
          <p:cNvPr id="9" name="Picture 8"/>
          <p:cNvPicPr>
            <a:picLocks noChangeAspect="1"/>
          </p:cNvPicPr>
          <p:nvPr/>
        </p:nvPicPr>
        <p:blipFill>
          <a:blip r:embed="rId3"/>
          <a:stretch>
            <a:fillRect/>
          </a:stretch>
        </p:blipFill>
        <p:spPr>
          <a:xfrm>
            <a:off x="7111078" y="13913"/>
            <a:ext cx="1914525" cy="1905000"/>
          </a:xfrm>
          <a:prstGeom prst="rect">
            <a:avLst/>
          </a:prstGeom>
        </p:spPr>
      </p:pic>
      <p:pic>
        <p:nvPicPr>
          <p:cNvPr id="2" name="Picture 1"/>
          <p:cNvPicPr>
            <a:picLocks noChangeAspect="1"/>
          </p:cNvPicPr>
          <p:nvPr/>
        </p:nvPicPr>
        <p:blipFill>
          <a:blip r:embed="rId4"/>
          <a:stretch>
            <a:fillRect/>
          </a:stretch>
        </p:blipFill>
        <p:spPr>
          <a:xfrm>
            <a:off x="2" y="4"/>
            <a:ext cx="6508279" cy="1410127"/>
          </a:xfrm>
          <a:prstGeom prst="rect">
            <a:avLst/>
          </a:prstGeom>
        </p:spPr>
      </p:pic>
    </p:spTree>
    <p:extLst>
      <p:ext uri="{BB962C8B-B14F-4D97-AF65-F5344CB8AC3E}">
        <p14:creationId xmlns:p14="http://schemas.microsoft.com/office/powerpoint/2010/main" val="18253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a:xfrm>
            <a:off x="1572060" y="3371850"/>
            <a:ext cx="3014228" cy="84125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580470" y="3400543"/>
            <a:ext cx="2537173" cy="68379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5697" y="364254"/>
            <a:ext cx="8748554" cy="5662002"/>
            <a:chOff x="195697" y="364254"/>
            <a:chExt cx="8748554" cy="5662002"/>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37" y="364254"/>
              <a:ext cx="8008993" cy="5662002"/>
            </a:xfrm>
            <a:prstGeom prst="rect">
              <a:avLst/>
            </a:prstGeom>
          </p:spPr>
        </p:pic>
        <p:sp>
          <p:nvSpPr>
            <p:cNvPr id="2" name="Rectangle 1"/>
            <p:cNvSpPr/>
            <p:nvPr/>
          </p:nvSpPr>
          <p:spPr>
            <a:xfrm>
              <a:off x="195697" y="4283897"/>
              <a:ext cx="8748554" cy="16415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4" name="Picture 43"/>
          <p:cNvPicPr>
            <a:picLocks noChangeAspect="1"/>
          </p:cNvPicPr>
          <p:nvPr/>
        </p:nvPicPr>
        <p:blipFill>
          <a:blip r:embed="rId4"/>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P</a:t>
            </a:r>
            <a:r>
              <a:rPr lang="en-US" sz="2400" baseline="-25000" dirty="0">
                <a:solidFill>
                  <a:srgbClr val="E2141D"/>
                </a:solidFill>
                <a:latin typeface="Book Antiqua" charset="0"/>
              </a:rPr>
              <a:t>i </a:t>
            </a:r>
            <a:r>
              <a:rPr lang="en-US" sz="2400" dirty="0">
                <a:solidFill>
                  <a:srgbClr val="E2141D"/>
                </a:solidFill>
                <a:latin typeface="Book Antiqua" charset="0"/>
              </a:rPr>
              <a:t>= k’(D</a:t>
            </a:r>
            <a:r>
              <a:rPr lang="en-US" sz="2400" baseline="-25000" dirty="0">
                <a:solidFill>
                  <a:srgbClr val="E2141D"/>
                </a:solidFill>
                <a:latin typeface="Book Antiqua" charset="0"/>
              </a:rPr>
              <a:t>i</a:t>
            </a:r>
            <a:r>
              <a:rPr lang="en-US" sz="2400" dirty="0">
                <a:solidFill>
                  <a:srgbClr val="E2141D"/>
                </a:solidFill>
                <a:latin typeface="Book Antiqua" charset="0"/>
              </a:rPr>
              <a:t> , </a:t>
            </a:r>
            <a:r>
              <a:rPr lang="en-US" sz="2400" dirty="0" err="1">
                <a:solidFill>
                  <a:srgbClr val="E2141D"/>
                </a:solidFill>
                <a:latin typeface="Book Antiqua" charset="0"/>
              </a:rPr>
              <a:t>D</a:t>
            </a:r>
            <a:r>
              <a:rPr lang="en-US" sz="2400" baseline="-25000" dirty="0" err="1">
                <a:solidFill>
                  <a:srgbClr val="E2141D"/>
                </a:solidFill>
                <a:latin typeface="Book Antiqua" charset="0"/>
              </a:rPr>
              <a:t>j</a:t>
            </a:r>
            <a:r>
              <a:rPr lang="en-US" sz="2400" dirty="0">
                <a:solidFill>
                  <a:srgbClr val="E2141D"/>
                </a:solidFill>
                <a:latin typeface="Book Antiqua" charset="0"/>
              </a:rPr>
              <a:t> , </a:t>
            </a:r>
            <a:r>
              <a:rPr lang="en-US" sz="2400" dirty="0" err="1">
                <a:solidFill>
                  <a:srgbClr val="E2141D"/>
                </a:solidFill>
                <a:latin typeface="Book Antiqua" charset="0"/>
              </a:rPr>
              <a:t>D</a:t>
            </a:r>
            <a:r>
              <a:rPr lang="en-US" sz="2400" baseline="-25000" dirty="0" err="1">
                <a:solidFill>
                  <a:srgbClr val="E2141D"/>
                </a:solidFill>
                <a:latin typeface="Book Antiqua" charset="0"/>
              </a:rPr>
              <a:t>k</a:t>
            </a:r>
            <a:r>
              <a:rPr lang="en-US" sz="2400" dirty="0">
                <a:solidFill>
                  <a:srgbClr val="E2141D"/>
                </a:solidFill>
                <a:latin typeface="Book Antiqua" charset="0"/>
              </a:rPr>
              <a:t>) </a:t>
            </a:r>
          </a:p>
        </p:txBody>
      </p:sp>
      <p:sp>
        <p:nvSpPr>
          <p:cNvPr id="6" name="Title 1"/>
          <p:cNvSpPr txBox="1">
            <a:spLocks/>
          </p:cNvSpPr>
          <p:nvPr/>
        </p:nvSpPr>
        <p:spPr bwMode="auto">
          <a:xfrm>
            <a:off x="711329" y="792980"/>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endParaRPr lang="en-US" sz="2400" dirty="0">
              <a:solidFill>
                <a:srgbClr val="E2141D"/>
              </a:solidFill>
              <a:latin typeface="Book Antiqua" charset="0"/>
            </a:endParaRPr>
          </a:p>
        </p:txBody>
      </p:sp>
      <p:sp>
        <p:nvSpPr>
          <p:cNvPr id="9" name="Title 1"/>
          <p:cNvSpPr txBox="1">
            <a:spLocks/>
          </p:cNvSpPr>
          <p:nvPr/>
        </p:nvSpPr>
        <p:spPr bwMode="auto">
          <a:xfrm>
            <a:off x="1870627" y="3421792"/>
            <a:ext cx="2371725" cy="67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000" b="1" dirty="0">
                <a:latin typeface="Book Antiqua" charset="0"/>
              </a:rPr>
              <a:t>Consumer Perception (P</a:t>
            </a:r>
            <a:r>
              <a:rPr lang="en-US" sz="2000" b="1" baseline="-25000" dirty="0">
                <a:latin typeface="Book Antiqua" charset="0"/>
              </a:rPr>
              <a:t>i</a:t>
            </a:r>
            <a:r>
              <a:rPr lang="en-US" sz="2000" b="1" dirty="0">
                <a:latin typeface="Book Antiqua" charset="0"/>
              </a:rPr>
              <a:t>)</a:t>
            </a:r>
            <a:endParaRPr lang="en-US" sz="2000" b="1" baseline="-25000" dirty="0">
              <a:latin typeface="Book Antiqua" charset="0"/>
            </a:endParaRPr>
          </a:p>
        </p:txBody>
      </p:sp>
      <p:sp>
        <p:nvSpPr>
          <p:cNvPr id="10" name="Title 1"/>
          <p:cNvSpPr txBox="1">
            <a:spLocks/>
          </p:cNvSpPr>
          <p:nvPr/>
        </p:nvSpPr>
        <p:spPr bwMode="auto">
          <a:xfrm>
            <a:off x="4627588" y="3497992"/>
            <a:ext cx="1862543"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000" b="1" dirty="0">
                <a:latin typeface="Book Antiqua" charset="0"/>
              </a:rPr>
              <a:t>Process(</a:t>
            </a:r>
            <a:r>
              <a:rPr lang="en-US" sz="2000" b="1" dirty="0" err="1">
                <a:latin typeface="Book Antiqua" charset="0"/>
              </a:rPr>
              <a:t>D</a:t>
            </a:r>
            <a:r>
              <a:rPr lang="en-US" sz="2000" b="1" baseline="-25000" dirty="0" err="1">
                <a:latin typeface="Book Antiqua" charset="0"/>
              </a:rPr>
              <a:t>j</a:t>
            </a:r>
            <a:r>
              <a:rPr lang="en-US" sz="2000" b="1" dirty="0">
                <a:latin typeface="Book Antiqua" charset="0"/>
              </a:rPr>
              <a:t>)</a:t>
            </a:r>
            <a:endParaRPr lang="en-US" sz="2000" b="1" baseline="-25000" dirty="0">
              <a:latin typeface="Book Antiqua" charset="0"/>
            </a:endParaRPr>
          </a:p>
        </p:txBody>
      </p:sp>
      <p:sp>
        <p:nvSpPr>
          <p:cNvPr id="11" name="Title 1"/>
          <p:cNvSpPr txBox="1">
            <a:spLocks/>
          </p:cNvSpPr>
          <p:nvPr/>
        </p:nvSpPr>
        <p:spPr bwMode="auto">
          <a:xfrm>
            <a:off x="6705485" y="3497992"/>
            <a:ext cx="241215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b="1" dirty="0">
                <a:latin typeface="Book Antiqua" charset="0"/>
              </a:rPr>
              <a:t>Raw Materials (D</a:t>
            </a:r>
            <a:r>
              <a:rPr lang="en-US" sz="2000" b="1" baseline="-25000" dirty="0">
                <a:latin typeface="Book Antiqua" charset="0"/>
              </a:rPr>
              <a:t>i</a:t>
            </a:r>
            <a:r>
              <a:rPr lang="en-US" sz="2000" b="1" dirty="0">
                <a:latin typeface="Book Antiqua" charset="0"/>
              </a:rPr>
              <a:t>)</a:t>
            </a:r>
            <a:endParaRPr lang="en-US" sz="2000" b="1" baseline="-25000" dirty="0">
              <a:latin typeface="Book Antiqua" charset="0"/>
            </a:endParaRPr>
          </a:p>
        </p:txBody>
      </p:sp>
      <p:sp>
        <p:nvSpPr>
          <p:cNvPr id="12" name="Title 1"/>
          <p:cNvSpPr txBox="1">
            <a:spLocks/>
          </p:cNvSpPr>
          <p:nvPr/>
        </p:nvSpPr>
        <p:spPr bwMode="auto">
          <a:xfrm>
            <a:off x="6580470" y="2662773"/>
            <a:ext cx="1900237"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latin typeface="Book Antiqua" charset="0"/>
              </a:rPr>
              <a:t>Vendors</a:t>
            </a:r>
          </a:p>
        </p:txBody>
      </p:sp>
      <p:sp>
        <p:nvSpPr>
          <p:cNvPr id="13" name="Title 1"/>
          <p:cNvSpPr txBox="1">
            <a:spLocks/>
          </p:cNvSpPr>
          <p:nvPr/>
        </p:nvSpPr>
        <p:spPr bwMode="auto">
          <a:xfrm>
            <a:off x="1993392" y="2584017"/>
            <a:ext cx="1655305"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latin typeface="Book Antiqua" charset="0"/>
              </a:rPr>
              <a:t>Consumers</a:t>
            </a:r>
          </a:p>
        </p:txBody>
      </p:sp>
      <p:sp>
        <p:nvSpPr>
          <p:cNvPr id="14" name="Title 1"/>
          <p:cNvSpPr txBox="1">
            <a:spLocks/>
          </p:cNvSpPr>
          <p:nvPr/>
        </p:nvSpPr>
        <p:spPr bwMode="auto">
          <a:xfrm>
            <a:off x="3789131" y="1578885"/>
            <a:ext cx="2277186"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400" dirty="0">
                <a:solidFill>
                  <a:srgbClr val="0070C0"/>
                </a:solidFill>
                <a:latin typeface="Book Antiqua" charset="0"/>
              </a:rPr>
              <a:t>Digital Marketplace</a:t>
            </a:r>
          </a:p>
        </p:txBody>
      </p:sp>
      <p:sp>
        <p:nvSpPr>
          <p:cNvPr id="16" name="Title 1"/>
          <p:cNvSpPr txBox="1">
            <a:spLocks/>
          </p:cNvSpPr>
          <p:nvPr/>
        </p:nvSpPr>
        <p:spPr bwMode="auto">
          <a:xfrm>
            <a:off x="1469549" y="4341632"/>
            <a:ext cx="217914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000" b="1" dirty="0">
                <a:latin typeface="Book Antiqua" charset="0"/>
              </a:rPr>
              <a:t>Influences (</a:t>
            </a:r>
            <a:r>
              <a:rPr lang="en-US" sz="2000" b="1" dirty="0" err="1">
                <a:latin typeface="Book Antiqua" charset="0"/>
              </a:rPr>
              <a:t>D</a:t>
            </a:r>
            <a:r>
              <a:rPr lang="en-US" sz="2000" b="1" baseline="-25000" dirty="0" err="1">
                <a:latin typeface="Book Antiqua" charset="0"/>
              </a:rPr>
              <a:t>k</a:t>
            </a:r>
            <a:r>
              <a:rPr lang="en-US" sz="2000" b="1" dirty="0">
                <a:latin typeface="Book Antiqua" charset="0"/>
              </a:rPr>
              <a:t>)</a:t>
            </a:r>
            <a:endParaRPr lang="en-US" sz="2000" b="1" baseline="-25000" dirty="0">
              <a:latin typeface="Book Antiqua" charset="0"/>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b="45867"/>
          <a:stretch/>
        </p:blipFill>
        <p:spPr>
          <a:xfrm>
            <a:off x="4627588" y="4147721"/>
            <a:ext cx="2586802" cy="1777688"/>
          </a:xfrm>
          <a:prstGeom prst="rect">
            <a:avLst/>
          </a:prstGeom>
        </p:spPr>
      </p:pic>
      <p:pic>
        <p:nvPicPr>
          <p:cNvPr id="5" name="Picture 4"/>
          <p:cNvPicPr>
            <a:picLocks noChangeAspect="1"/>
          </p:cNvPicPr>
          <p:nvPr/>
        </p:nvPicPr>
        <p:blipFill>
          <a:blip r:embed="rId6"/>
          <a:stretch>
            <a:fillRect/>
          </a:stretch>
        </p:blipFill>
        <p:spPr>
          <a:xfrm flipH="1">
            <a:off x="10138570" y="1178871"/>
            <a:ext cx="2665856" cy="1485876"/>
          </a:xfrm>
          <a:prstGeom prst="rect">
            <a:avLst/>
          </a:prstGeom>
        </p:spPr>
      </p:pic>
      <p:pic>
        <p:nvPicPr>
          <p:cNvPr id="19" name="Picture 18">
            <a:extLst>
              <a:ext uri="{FF2B5EF4-FFF2-40B4-BE49-F238E27FC236}">
                <a16:creationId xmlns:a16="http://schemas.microsoft.com/office/drawing/2014/main" id="{4EDE09E4-0C1D-4A67-8DC3-BA81E2DDD83A}"/>
              </a:ext>
            </a:extLst>
          </p:cNvPr>
          <p:cNvPicPr>
            <a:picLocks noChangeAspect="1"/>
          </p:cNvPicPr>
          <p:nvPr/>
        </p:nvPicPr>
        <p:blipFill rotWithShape="1">
          <a:blip r:embed="rId7"/>
          <a:srcRect l="20030" t="7453" r="10000" b="2147"/>
          <a:stretch/>
        </p:blipFill>
        <p:spPr>
          <a:xfrm>
            <a:off x="6867283" y="4118832"/>
            <a:ext cx="1952976" cy="1347936"/>
          </a:xfrm>
          <a:prstGeom prst="rect">
            <a:avLst/>
          </a:prstGeom>
        </p:spPr>
      </p:pic>
      <p:pic>
        <p:nvPicPr>
          <p:cNvPr id="17" name="Picture 16"/>
          <p:cNvPicPr>
            <a:picLocks noChangeAspect="1"/>
          </p:cNvPicPr>
          <p:nvPr/>
        </p:nvPicPr>
        <p:blipFill rotWithShape="1">
          <a:blip r:embed="rId8">
            <a:extLst>
              <a:ext uri="{28A0092B-C50C-407E-A947-70E740481C1C}">
                <a14:useLocalDpi xmlns:a14="http://schemas.microsoft.com/office/drawing/2010/main" val="0"/>
              </a:ext>
            </a:extLst>
          </a:blip>
          <a:srcRect l="21569" t="35294" r="17844"/>
          <a:stretch/>
        </p:blipFill>
        <p:spPr>
          <a:xfrm>
            <a:off x="1518791" y="4909817"/>
            <a:ext cx="1837671" cy="1471921"/>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0" y="4642607"/>
            <a:ext cx="1108030" cy="1194833"/>
          </a:xfrm>
          <a:prstGeom prst="rect">
            <a:avLst/>
          </a:prstGeom>
        </p:spPr>
      </p:pic>
      <p:sp>
        <p:nvSpPr>
          <p:cNvPr id="21" name="Rectangle 20"/>
          <p:cNvSpPr/>
          <p:nvPr/>
        </p:nvSpPr>
        <p:spPr>
          <a:xfrm>
            <a:off x="855201" y="4723115"/>
            <a:ext cx="857927" cy="1569660"/>
          </a:xfrm>
          <a:prstGeom prst="rect">
            <a:avLst/>
          </a:prstGeom>
          <a:noFill/>
        </p:spPr>
        <p:txBody>
          <a:bodyPr wrap="square" lIns="91440" tIns="45720" rIns="91440" bIns="45720">
            <a:spAutoFit/>
          </a:bodyPr>
          <a:lstStyle/>
          <a:p>
            <a:pPr algn="ctr"/>
            <a:r>
              <a:rPr lang="en-US" sz="9600" b="0" cap="none" spc="0" dirty="0">
                <a:ln w="38100">
                  <a:solidFill>
                    <a:srgbClr val="00682F"/>
                  </a:solidFill>
                </a:ln>
                <a:solidFill>
                  <a:srgbClr val="00B050"/>
                </a:solidFill>
                <a:latin typeface="Impact" panose="020B0806030902050204" pitchFamily="34" charset="0"/>
              </a:rPr>
              <a:t>$</a:t>
            </a:r>
          </a:p>
        </p:txBody>
      </p:sp>
      <p:sp>
        <p:nvSpPr>
          <p:cNvPr id="22" name="Heart 21"/>
          <p:cNvSpPr/>
          <p:nvPr/>
        </p:nvSpPr>
        <p:spPr>
          <a:xfrm>
            <a:off x="3157701" y="4896706"/>
            <a:ext cx="944207" cy="1005607"/>
          </a:xfrm>
          <a:prstGeom prst="heart">
            <a:avLst/>
          </a:prstGeom>
          <a:solidFill>
            <a:schemeClr val="accent2"/>
          </a:solid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0"/>
          <a:stretch>
            <a:fillRect/>
          </a:stretch>
        </p:blipFill>
        <p:spPr>
          <a:xfrm>
            <a:off x="74218" y="6154369"/>
            <a:ext cx="1497842" cy="648416"/>
          </a:xfrm>
          <a:prstGeom prst="rect">
            <a:avLst/>
          </a:prstGeom>
        </p:spPr>
      </p:pic>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12752" t="69455" r="81427" b="23578"/>
          <a:stretch/>
        </p:blipFill>
        <p:spPr>
          <a:xfrm>
            <a:off x="2401767" y="4066949"/>
            <a:ext cx="466164" cy="394448"/>
          </a:xfrm>
          <a:prstGeom prst="rect">
            <a:avLst/>
          </a:prstGeom>
        </p:spPr>
      </p:pic>
    </p:spTree>
    <p:extLst>
      <p:ext uri="{BB962C8B-B14F-4D97-AF65-F5344CB8AC3E}">
        <p14:creationId xmlns:p14="http://schemas.microsoft.com/office/powerpoint/2010/main" val="428724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FC47A3-A2B7-D349-A446-518B0A793604}" type="slidenum">
              <a:rPr lang="en-US" smtClean="0">
                <a:solidFill>
                  <a:prstClr val="black">
                    <a:tint val="75000"/>
                  </a:prstClr>
                </a:solidFill>
                <a:latin typeface="Calibri"/>
              </a:rPr>
              <a:pPr/>
              <a:t>11</a:t>
            </a:fld>
            <a:endParaRPr lang="en-US">
              <a:solidFill>
                <a:prstClr val="black">
                  <a:tint val="75000"/>
                </a:prstClr>
              </a:solidFill>
              <a:latin typeface="Calibri"/>
            </a:endParaRPr>
          </a:p>
        </p:txBody>
      </p:sp>
      <p:sp>
        <p:nvSpPr>
          <p:cNvPr id="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Introduction to the Problem</a:t>
            </a:r>
          </a:p>
        </p:txBody>
      </p:sp>
      <p:sp>
        <p:nvSpPr>
          <p:cNvPr id="6" name="Title 1"/>
          <p:cNvSpPr txBox="1">
            <a:spLocks/>
          </p:cNvSpPr>
          <p:nvPr/>
        </p:nvSpPr>
        <p:spPr bwMode="auto">
          <a:xfrm>
            <a:off x="929835" y="1054042"/>
            <a:ext cx="6659685" cy="1652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latin typeface="Book Antiqua" charset="0"/>
              </a:rPr>
              <a:t>Question : what is the relationship between consumer perception of product performance and the molecular features arising from the composition of a product?</a:t>
            </a:r>
          </a:p>
        </p:txBody>
      </p:sp>
      <p:pic>
        <p:nvPicPr>
          <p:cNvPr id="7" name="Picture 6"/>
          <p:cNvPicPr>
            <a:picLocks noChangeAspect="1"/>
          </p:cNvPicPr>
          <p:nvPr/>
        </p:nvPicPr>
        <p:blipFill>
          <a:blip r:embed="rId2"/>
          <a:stretch>
            <a:fillRect/>
          </a:stretch>
        </p:blipFill>
        <p:spPr>
          <a:xfrm>
            <a:off x="7843771" y="47572"/>
            <a:ext cx="1273872" cy="1267534"/>
          </a:xfrm>
          <a:prstGeom prst="rect">
            <a:avLst/>
          </a:prstGeom>
        </p:spPr>
      </p:pic>
      <p:pic>
        <p:nvPicPr>
          <p:cNvPr id="8" name="Picture 7"/>
          <p:cNvPicPr>
            <a:picLocks noChangeAspect="1"/>
          </p:cNvPicPr>
          <p:nvPr/>
        </p:nvPicPr>
        <p:blipFill>
          <a:blip r:embed="rId3"/>
          <a:stretch>
            <a:fillRect/>
          </a:stretch>
        </p:blipFill>
        <p:spPr>
          <a:xfrm>
            <a:off x="74218" y="6154369"/>
            <a:ext cx="1497842" cy="648416"/>
          </a:xfrm>
          <a:prstGeom prst="rect">
            <a:avLst/>
          </a:prstGeom>
        </p:spPr>
      </p:pic>
      <p:sp>
        <p:nvSpPr>
          <p:cNvPr id="9" name="Title 1"/>
          <p:cNvSpPr txBox="1">
            <a:spLocks/>
          </p:cNvSpPr>
          <p:nvPr/>
        </p:nvSpPr>
        <p:spPr bwMode="auto">
          <a:xfrm>
            <a:off x="929835" y="2871217"/>
            <a:ext cx="6659685" cy="25420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3200" dirty="0">
                <a:solidFill>
                  <a:srgbClr val="FF0000"/>
                </a:solidFill>
                <a:latin typeface="Book Antiqua" charset="0"/>
              </a:rPr>
              <a:t>P</a:t>
            </a:r>
            <a:r>
              <a:rPr lang="en-US" sz="3200" baseline="-25000" dirty="0">
                <a:solidFill>
                  <a:srgbClr val="FF0000"/>
                </a:solidFill>
                <a:latin typeface="Book Antiqua" charset="0"/>
              </a:rPr>
              <a:t>i</a:t>
            </a:r>
            <a:r>
              <a:rPr lang="en-US" sz="3200" dirty="0">
                <a:solidFill>
                  <a:srgbClr val="FF0000"/>
                </a:solidFill>
                <a:latin typeface="Book Antiqua" charset="0"/>
              </a:rPr>
              <a:t> = k’(D</a:t>
            </a:r>
            <a:r>
              <a:rPr lang="en-US" sz="3200" baseline="-25000" dirty="0">
                <a:solidFill>
                  <a:srgbClr val="FF0000"/>
                </a:solidFill>
                <a:latin typeface="Book Antiqua" charset="0"/>
              </a:rPr>
              <a:t>i</a:t>
            </a:r>
            <a:r>
              <a:rPr lang="en-US" sz="3200" dirty="0">
                <a:solidFill>
                  <a:srgbClr val="FF0000"/>
                </a:solidFill>
                <a:latin typeface="Book Antiqua" charset="0"/>
              </a:rPr>
              <a:t>, </a:t>
            </a:r>
            <a:r>
              <a:rPr lang="en-US" sz="3200" dirty="0" err="1">
                <a:solidFill>
                  <a:srgbClr val="FF0000"/>
                </a:solidFill>
                <a:latin typeface="Book Antiqua" charset="0"/>
              </a:rPr>
              <a:t>D</a:t>
            </a:r>
            <a:r>
              <a:rPr lang="en-US" sz="3200" baseline="-25000" dirty="0" err="1">
                <a:solidFill>
                  <a:srgbClr val="FF0000"/>
                </a:solidFill>
                <a:latin typeface="Book Antiqua" charset="0"/>
              </a:rPr>
              <a:t>j</a:t>
            </a:r>
            <a:r>
              <a:rPr lang="en-US" sz="3200" dirty="0">
                <a:solidFill>
                  <a:srgbClr val="FF0000"/>
                </a:solidFill>
                <a:latin typeface="Book Antiqua" charset="0"/>
              </a:rPr>
              <a:t>, </a:t>
            </a:r>
            <a:r>
              <a:rPr lang="en-US" sz="3200" dirty="0" err="1">
                <a:solidFill>
                  <a:srgbClr val="FF0000"/>
                </a:solidFill>
                <a:latin typeface="Book Antiqua" charset="0"/>
              </a:rPr>
              <a:t>D</a:t>
            </a:r>
            <a:r>
              <a:rPr lang="en-US" sz="3200" baseline="-25000" dirty="0" err="1">
                <a:solidFill>
                  <a:srgbClr val="FF0000"/>
                </a:solidFill>
                <a:latin typeface="Book Antiqua" charset="0"/>
              </a:rPr>
              <a:t>k</a:t>
            </a:r>
            <a:r>
              <a:rPr lang="en-US" sz="1800" baseline="-25000" dirty="0">
                <a:solidFill>
                  <a:srgbClr val="FF0000"/>
                </a:solidFill>
                <a:latin typeface="Book Antiqua" charset="0"/>
                <a:sym typeface="Wingdings" panose="05000000000000000000" pitchFamily="2" charset="2"/>
              </a:rPr>
              <a:t></a:t>
            </a:r>
            <a:r>
              <a:rPr lang="en-US" sz="3200" baseline="-25000" dirty="0">
                <a:solidFill>
                  <a:srgbClr val="FF0000"/>
                </a:solidFill>
                <a:latin typeface="Book Antiqua" charset="0"/>
                <a:sym typeface="Wingdings" panose="05000000000000000000" pitchFamily="2" charset="2"/>
              </a:rPr>
              <a:t>∞ </a:t>
            </a:r>
            <a:r>
              <a:rPr lang="en-US" sz="3200" dirty="0">
                <a:solidFill>
                  <a:srgbClr val="FF0000"/>
                </a:solidFill>
                <a:latin typeface="Book Antiqua" charset="0"/>
                <a:sym typeface="Wingdings" panose="05000000000000000000" pitchFamily="2" charset="2"/>
              </a:rPr>
              <a:t>)</a:t>
            </a:r>
          </a:p>
          <a:p>
            <a:endParaRPr lang="en-US" sz="3200" dirty="0">
              <a:solidFill>
                <a:srgbClr val="FF0000"/>
              </a:solidFill>
              <a:latin typeface="Book Antiqua" charset="0"/>
              <a:sym typeface="Wingdings" panose="05000000000000000000" pitchFamily="2" charset="2"/>
            </a:endParaRPr>
          </a:p>
          <a:p>
            <a:endParaRPr lang="en-US" sz="3200" dirty="0">
              <a:solidFill>
                <a:srgbClr val="FF0000"/>
              </a:solidFill>
              <a:latin typeface="Book Antiqua" charset="0"/>
              <a:sym typeface="Wingdings" panose="05000000000000000000" pitchFamily="2" charset="2"/>
            </a:endParaRPr>
          </a:p>
          <a:p>
            <a:endParaRPr lang="en-US" sz="3200" dirty="0">
              <a:solidFill>
                <a:srgbClr val="FF0000"/>
              </a:solidFill>
              <a:latin typeface="Book Antiqua" charset="0"/>
              <a:sym typeface="Wingdings" panose="05000000000000000000" pitchFamily="2" charset="2"/>
            </a:endParaRPr>
          </a:p>
          <a:p>
            <a:r>
              <a:rPr lang="en-US" sz="3200" dirty="0">
                <a:solidFill>
                  <a:srgbClr val="FF0000"/>
                </a:solidFill>
                <a:latin typeface="Book Antiqua" charset="0"/>
              </a:rPr>
              <a:t>P</a:t>
            </a:r>
            <a:r>
              <a:rPr lang="en-US" sz="3200" baseline="-25000" dirty="0">
                <a:solidFill>
                  <a:srgbClr val="FF0000"/>
                </a:solidFill>
                <a:latin typeface="Book Antiqua" charset="0"/>
              </a:rPr>
              <a:t>i</a:t>
            </a:r>
            <a:r>
              <a:rPr lang="en-US" sz="3200" dirty="0">
                <a:solidFill>
                  <a:srgbClr val="FF0000"/>
                </a:solidFill>
                <a:latin typeface="Book Antiqua" charset="0"/>
              </a:rPr>
              <a:t> = k’’’(D</a:t>
            </a:r>
            <a:r>
              <a:rPr lang="en-US" sz="3200" baseline="-25000" dirty="0">
                <a:solidFill>
                  <a:srgbClr val="FF0000"/>
                </a:solidFill>
                <a:latin typeface="Book Antiqua" charset="0"/>
              </a:rPr>
              <a:t>i</a:t>
            </a:r>
            <a:r>
              <a:rPr lang="en-US" sz="3200" dirty="0">
                <a:solidFill>
                  <a:srgbClr val="FF0000"/>
                </a:solidFill>
                <a:latin typeface="Book Antiqua" charset="0"/>
                <a:sym typeface="Wingdings" panose="05000000000000000000" pitchFamily="2" charset="2"/>
              </a:rPr>
              <a:t>)</a:t>
            </a:r>
            <a:endParaRPr lang="en-US" sz="3200" dirty="0">
              <a:solidFill>
                <a:srgbClr val="FF0000"/>
              </a:solidFill>
              <a:latin typeface="Book Antiqua" charset="0"/>
            </a:endParaRPr>
          </a:p>
        </p:txBody>
      </p:sp>
      <p:cxnSp>
        <p:nvCxnSpPr>
          <p:cNvPr id="11" name="Straight Arrow Connector 10"/>
          <p:cNvCxnSpPr/>
          <p:nvPr/>
        </p:nvCxnSpPr>
        <p:spPr>
          <a:xfrm>
            <a:off x="4224528" y="3687418"/>
            <a:ext cx="0" cy="822563"/>
          </a:xfrm>
          <a:prstGeom prst="straightConnector1">
            <a:avLst/>
          </a:prstGeom>
          <a:ln w="762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6771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loud 20"/>
          <p:cNvSpPr/>
          <p:nvPr/>
        </p:nvSpPr>
        <p:spPr>
          <a:xfrm rot="5400000" flipV="1">
            <a:off x="4626977" y="2389308"/>
            <a:ext cx="4525485" cy="4411899"/>
          </a:xfrm>
          <a:prstGeom prst="cloud">
            <a:avLst/>
          </a:prstGeom>
          <a:noFill/>
          <a:ln w="38100">
            <a:solidFill>
              <a:srgbClr val="92C9C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loud 4"/>
          <p:cNvSpPr/>
          <p:nvPr/>
        </p:nvSpPr>
        <p:spPr>
          <a:xfrm rot="5400000">
            <a:off x="-66741" y="2199218"/>
            <a:ext cx="4525485" cy="4269185"/>
          </a:xfrm>
          <a:prstGeom prst="cloud">
            <a:avLst/>
          </a:prstGeom>
          <a:noFill/>
          <a:ln w="38100">
            <a:solidFill>
              <a:srgbClr val="92C9C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4824"/>
          <a:stretch/>
        </p:blipFill>
        <p:spPr>
          <a:xfrm>
            <a:off x="716922" y="215432"/>
            <a:ext cx="8400722" cy="3870794"/>
          </a:xfrm>
          <a:prstGeom prst="rect">
            <a:avLst/>
          </a:prstGeom>
        </p:spPr>
      </p:pic>
      <p:pic>
        <p:nvPicPr>
          <p:cNvPr id="44" name="Picture 43"/>
          <p:cNvPicPr>
            <a:picLocks noChangeAspect="1"/>
          </p:cNvPicPr>
          <p:nvPr/>
        </p:nvPicPr>
        <p:blipFill>
          <a:blip r:embed="rId4"/>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Introduction to the Problem</a:t>
            </a:r>
          </a:p>
        </p:txBody>
      </p:sp>
      <p:pic>
        <p:nvPicPr>
          <p:cNvPr id="7" name="Picture 6"/>
          <p:cNvPicPr>
            <a:picLocks noChangeAspect="1"/>
          </p:cNvPicPr>
          <p:nvPr/>
        </p:nvPicPr>
        <p:blipFill>
          <a:blip r:embed="rId5"/>
          <a:stretch>
            <a:fillRect/>
          </a:stretch>
        </p:blipFill>
        <p:spPr>
          <a:xfrm>
            <a:off x="74218" y="6154369"/>
            <a:ext cx="1497842" cy="648416"/>
          </a:xfrm>
          <a:prstGeom prst="rect">
            <a:avLst/>
          </a:prstGeom>
        </p:spPr>
      </p:pic>
      <p:sp>
        <p:nvSpPr>
          <p:cNvPr id="14" name="Title 1"/>
          <p:cNvSpPr txBox="1">
            <a:spLocks/>
          </p:cNvSpPr>
          <p:nvPr/>
        </p:nvSpPr>
        <p:spPr bwMode="auto">
          <a:xfrm>
            <a:off x="3778690" y="1377522"/>
            <a:ext cx="2277186"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400" b="1" dirty="0">
                <a:solidFill>
                  <a:srgbClr val="0070C0"/>
                </a:solidFill>
                <a:latin typeface="Book Antiqua" charset="0"/>
              </a:rPr>
              <a:t>Example:</a:t>
            </a:r>
          </a:p>
          <a:p>
            <a:r>
              <a:rPr lang="en-US" sz="2400" dirty="0">
                <a:solidFill>
                  <a:srgbClr val="0070C0"/>
                </a:solidFill>
                <a:latin typeface="Book Antiqua" charset="0"/>
              </a:rPr>
              <a:t>Walmart.com</a:t>
            </a:r>
          </a:p>
        </p:txBody>
      </p:sp>
      <p:sp>
        <p:nvSpPr>
          <p:cNvPr id="16" name="TextBox 15"/>
          <p:cNvSpPr txBox="1"/>
          <p:nvPr/>
        </p:nvSpPr>
        <p:spPr>
          <a:xfrm>
            <a:off x="-4392225" y="2457597"/>
            <a:ext cx="4269182" cy="1569660"/>
          </a:xfrm>
          <a:prstGeom prst="rect">
            <a:avLst/>
          </a:prstGeom>
          <a:noFill/>
          <a:ln>
            <a:solidFill>
              <a:schemeClr val="tx1"/>
            </a:solidFill>
          </a:ln>
        </p:spPr>
        <p:txBody>
          <a:bodyPr wrap="square" rtlCol="0">
            <a:spAutoFit/>
          </a:bodyPr>
          <a:lstStyle/>
          <a:p>
            <a:pPr algn="just"/>
            <a:r>
              <a:rPr lang="en-US" sz="3200" dirty="0"/>
              <a:t>Change to  different methods of  perception analysis</a:t>
            </a:r>
            <a:endParaRPr lang="en-US" sz="3200" b="1" dirty="0"/>
          </a:p>
        </p:txBody>
      </p:sp>
      <p:sp>
        <p:nvSpPr>
          <p:cNvPr id="2" name="Rectangle 1"/>
          <p:cNvSpPr/>
          <p:nvPr/>
        </p:nvSpPr>
        <p:spPr>
          <a:xfrm>
            <a:off x="5477854" y="3523056"/>
            <a:ext cx="2597922" cy="5042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9901248" y="3795201"/>
            <a:ext cx="4174169" cy="1077218"/>
          </a:xfrm>
          <a:prstGeom prst="rect">
            <a:avLst/>
          </a:prstGeom>
          <a:noFill/>
          <a:ln>
            <a:solidFill>
              <a:schemeClr val="tx1"/>
            </a:solidFill>
          </a:ln>
        </p:spPr>
        <p:txBody>
          <a:bodyPr wrap="square" rtlCol="0">
            <a:spAutoFit/>
          </a:bodyPr>
          <a:lstStyle/>
          <a:p>
            <a:r>
              <a:rPr lang="en-US" sz="3200" dirty="0"/>
              <a:t>Change to </a:t>
            </a:r>
            <a:r>
              <a:rPr lang="en-US" sz="3200" dirty="0" err="1"/>
              <a:t>RDkit</a:t>
            </a:r>
            <a:r>
              <a:rPr lang="en-US" sz="3200" dirty="0"/>
              <a:t> features</a:t>
            </a:r>
            <a:endParaRPr lang="en-US" sz="3200" b="1" dirty="0">
              <a:solidFill>
                <a:prstClr val="black"/>
              </a:solidFill>
            </a:endParaRPr>
          </a:p>
        </p:txBody>
      </p:sp>
      <p:sp>
        <p:nvSpPr>
          <p:cNvPr id="18" name="Title 1"/>
          <p:cNvSpPr txBox="1">
            <a:spLocks/>
          </p:cNvSpPr>
          <p:nvPr/>
        </p:nvSpPr>
        <p:spPr bwMode="auto">
          <a:xfrm>
            <a:off x="7266369" y="2548081"/>
            <a:ext cx="1361824" cy="1317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8000" b="1" dirty="0">
                <a:solidFill>
                  <a:srgbClr val="FDB813"/>
                </a:solidFill>
                <a:effectLst>
                  <a:outerShdw blurRad="38100" dist="38100" dir="2700000" algn="tl">
                    <a:srgbClr val="000000">
                      <a:alpha val="43137"/>
                    </a:srgbClr>
                  </a:outerShdw>
                </a:effectLst>
                <a:latin typeface="Book Antiqua" charset="0"/>
              </a:rPr>
              <a:t>D</a:t>
            </a:r>
            <a:r>
              <a:rPr lang="en-US" sz="8000" b="1" baseline="-25000" dirty="0">
                <a:solidFill>
                  <a:srgbClr val="FDB813"/>
                </a:solidFill>
                <a:effectLst>
                  <a:outerShdw blurRad="38100" dist="38100" dir="2700000" algn="tl">
                    <a:srgbClr val="000000">
                      <a:alpha val="43137"/>
                    </a:srgbClr>
                  </a:outerShdw>
                </a:effectLst>
                <a:latin typeface="Book Antiqua" charset="0"/>
              </a:rPr>
              <a:t>i</a:t>
            </a:r>
          </a:p>
        </p:txBody>
      </p:sp>
      <p:sp>
        <p:nvSpPr>
          <p:cNvPr id="19" name="Title 1"/>
          <p:cNvSpPr txBox="1">
            <a:spLocks/>
          </p:cNvSpPr>
          <p:nvPr/>
        </p:nvSpPr>
        <p:spPr bwMode="auto">
          <a:xfrm>
            <a:off x="431857" y="2590279"/>
            <a:ext cx="1361824" cy="1317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8000" b="1" dirty="0">
                <a:solidFill>
                  <a:schemeClr val="accent6"/>
                </a:solidFill>
                <a:effectLst>
                  <a:outerShdw blurRad="38100" dist="38100" dir="2700000" algn="tl">
                    <a:srgbClr val="000000">
                      <a:alpha val="43137"/>
                    </a:srgbClr>
                  </a:outerShdw>
                </a:effectLst>
                <a:latin typeface="Book Antiqua" charset="0"/>
              </a:rPr>
              <a:t>P</a:t>
            </a:r>
            <a:r>
              <a:rPr lang="en-US" sz="8000" b="1" baseline="-25000" dirty="0">
                <a:solidFill>
                  <a:schemeClr val="accent6"/>
                </a:solidFill>
                <a:effectLst>
                  <a:outerShdw blurRad="38100" dist="38100" dir="2700000" algn="tl">
                    <a:srgbClr val="000000">
                      <a:alpha val="43137"/>
                    </a:srgbClr>
                  </a:outerShdw>
                </a:effectLst>
                <a:latin typeface="Book Antiqua" charset="0"/>
              </a:rPr>
              <a:t>i</a:t>
            </a:r>
          </a:p>
        </p:txBody>
      </p:sp>
      <p:graphicFrame>
        <p:nvGraphicFramePr>
          <p:cNvPr id="4" name="Table 3"/>
          <p:cNvGraphicFramePr>
            <a:graphicFrameLocks noGrp="1"/>
          </p:cNvGraphicFramePr>
          <p:nvPr>
            <p:extLst>
              <p:ext uri="{D42A27DB-BD31-4B8C-83A1-F6EECF244321}">
                <p14:modId xmlns:p14="http://schemas.microsoft.com/office/powerpoint/2010/main" val="2534420143"/>
              </p:ext>
            </p:extLst>
          </p:nvPr>
        </p:nvGraphicFramePr>
        <p:xfrm>
          <a:off x="687811" y="4172780"/>
          <a:ext cx="3363382" cy="1754505"/>
        </p:xfrm>
        <a:graphic>
          <a:graphicData uri="http://schemas.openxmlformats.org/drawingml/2006/table">
            <a:tbl>
              <a:tblPr/>
              <a:tblGrid>
                <a:gridCol w="1378423">
                  <a:extLst>
                    <a:ext uri="{9D8B030D-6E8A-4147-A177-3AD203B41FA5}">
                      <a16:colId xmlns:a16="http://schemas.microsoft.com/office/drawing/2014/main" val="20000"/>
                    </a:ext>
                  </a:extLst>
                </a:gridCol>
                <a:gridCol w="771637">
                  <a:extLst>
                    <a:ext uri="{9D8B030D-6E8A-4147-A177-3AD203B41FA5}">
                      <a16:colId xmlns:a16="http://schemas.microsoft.com/office/drawing/2014/main" val="20001"/>
                    </a:ext>
                  </a:extLst>
                </a:gridCol>
                <a:gridCol w="1213322">
                  <a:extLst>
                    <a:ext uri="{9D8B030D-6E8A-4147-A177-3AD203B41FA5}">
                      <a16:colId xmlns:a16="http://schemas.microsoft.com/office/drawing/2014/main" val="20002"/>
                    </a:ext>
                  </a:extLst>
                </a:gridCol>
              </a:tblGrid>
              <a:tr h="190500">
                <a:tc>
                  <a:txBody>
                    <a:bodyPr/>
                    <a:lstStyle/>
                    <a:p>
                      <a:pPr algn="ctr" fontAlgn="b"/>
                      <a:r>
                        <a:rPr lang="en-US" sz="1600" b="1" i="0" u="none" strike="noStrike" dirty="0">
                          <a:solidFill>
                            <a:srgbClr val="000000"/>
                          </a:solidFill>
                          <a:effectLst/>
                          <a:latin typeface="Book Antiqua" panose="02040602050305030304" pitchFamily="18" charset="0"/>
                        </a:rPr>
                        <a:t>Phrase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Book Antiqua" panose="02040602050305030304" pitchFamily="18" charset="0"/>
                        </a:rPr>
                        <a:t>Polarity</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Book Antiqua" panose="02040602050305030304" pitchFamily="18" charset="0"/>
                        </a:rPr>
                        <a:t>Subjectivity</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600" b="0" i="1" u="none" strike="noStrike" dirty="0">
                          <a:solidFill>
                            <a:srgbClr val="000000"/>
                          </a:solidFill>
                          <a:effectLst/>
                          <a:latin typeface="Book Antiqua" panose="02040602050305030304" pitchFamily="18" charset="0"/>
                        </a:rPr>
                        <a:t>“this is great”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Book Antiqua" panose="02040602050305030304" pitchFamily="18" charset="0"/>
                        </a:rPr>
                        <a:t>0.8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1A9ED8"/>
                    </a:solidFill>
                  </a:tcPr>
                </a:tc>
                <a:tc>
                  <a:txBody>
                    <a:bodyPr/>
                    <a:lstStyle/>
                    <a:p>
                      <a:pPr algn="ctr" fontAlgn="b"/>
                      <a:r>
                        <a:rPr lang="en-US" sz="1600" b="0" i="0" u="none" strike="noStrike">
                          <a:solidFill>
                            <a:srgbClr val="000000"/>
                          </a:solidFill>
                          <a:effectLst/>
                          <a:latin typeface="Book Antiqua" panose="02040602050305030304" pitchFamily="18" charset="0"/>
                        </a:rPr>
                        <a:t>0.75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805878"/>
                    </a:solidFill>
                  </a:tcPr>
                </a:tc>
                <a:extLst>
                  <a:ext uri="{0D108BD9-81ED-4DB2-BD59-A6C34878D82A}">
                    <a16:rowId xmlns:a16="http://schemas.microsoft.com/office/drawing/2014/main" val="10001"/>
                  </a:ext>
                </a:extLst>
              </a:tr>
              <a:tr h="190500">
                <a:tc>
                  <a:txBody>
                    <a:bodyPr/>
                    <a:lstStyle/>
                    <a:p>
                      <a:pPr algn="ctr" fontAlgn="b"/>
                      <a:r>
                        <a:rPr lang="en-US" sz="1600" b="0" i="1" u="none" strike="noStrike" dirty="0">
                          <a:solidFill>
                            <a:srgbClr val="000000"/>
                          </a:solidFill>
                          <a:effectLst/>
                          <a:latin typeface="Book Antiqua" panose="02040602050305030304" pitchFamily="18" charset="0"/>
                        </a:rPr>
                        <a:t>“this is ok”</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Book Antiqua" panose="02040602050305030304" pitchFamily="18" charset="0"/>
                        </a:rPr>
                        <a:t>0.5</a:t>
                      </a:r>
                    </a:p>
                  </a:txBody>
                  <a:tcPr marL="9525" marR="9525" marT="9525" marB="0" anchor="b">
                    <a:lnL>
                      <a:noFill/>
                    </a:lnL>
                    <a:lnR>
                      <a:noFill/>
                    </a:lnR>
                    <a:lnT>
                      <a:noFill/>
                    </a:lnT>
                    <a:lnB>
                      <a:noFill/>
                    </a:lnB>
                    <a:solidFill>
                      <a:srgbClr val="4084B4"/>
                    </a:solidFill>
                  </a:tcPr>
                </a:tc>
                <a:tc>
                  <a:txBody>
                    <a:bodyPr/>
                    <a:lstStyle/>
                    <a:p>
                      <a:pPr algn="ctr" fontAlgn="b"/>
                      <a:r>
                        <a:rPr lang="en-US" sz="1600" b="0" i="0" u="none" strike="noStrike">
                          <a:solidFill>
                            <a:srgbClr val="000000"/>
                          </a:solidFill>
                          <a:effectLst/>
                          <a:latin typeface="Book Antiqua" panose="02040602050305030304" pitchFamily="18" charset="0"/>
                        </a:rPr>
                        <a:t>0.5</a:t>
                      </a:r>
                    </a:p>
                  </a:txBody>
                  <a:tcPr marL="9525" marR="9525" marT="9525" marB="0" anchor="b">
                    <a:lnL>
                      <a:noFill/>
                    </a:lnL>
                    <a:lnR>
                      <a:noFill/>
                    </a:lnR>
                    <a:lnT>
                      <a:noFill/>
                    </a:lnT>
                    <a:lnB>
                      <a:noFill/>
                    </a:lnB>
                    <a:solidFill>
                      <a:srgbClr val="FF0000"/>
                    </a:solidFill>
                  </a:tcPr>
                </a:tc>
                <a:extLst>
                  <a:ext uri="{0D108BD9-81ED-4DB2-BD59-A6C34878D82A}">
                    <a16:rowId xmlns:a16="http://schemas.microsoft.com/office/drawing/2014/main" val="10002"/>
                  </a:ext>
                </a:extLst>
              </a:tr>
              <a:tr h="190500">
                <a:tc>
                  <a:txBody>
                    <a:bodyPr/>
                    <a:lstStyle/>
                    <a:p>
                      <a:pPr algn="ctr" fontAlgn="b"/>
                      <a:r>
                        <a:rPr lang="en-US" sz="1600" b="0" i="1" u="none" strike="noStrike" dirty="0">
                          <a:solidFill>
                            <a:srgbClr val="000000"/>
                          </a:solidFill>
                          <a:effectLst/>
                          <a:latin typeface="Book Antiqua" panose="02040602050305030304" pitchFamily="18" charset="0"/>
                        </a:rPr>
                        <a:t>“this could be better”</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Book Antiqua" panose="02040602050305030304" pitchFamily="18" charset="0"/>
                        </a:rPr>
                        <a:t>0.5</a:t>
                      </a:r>
                    </a:p>
                  </a:txBody>
                  <a:tcPr marL="9525" marR="9525" marT="9525" marB="0" anchor="b">
                    <a:lnL>
                      <a:noFill/>
                    </a:lnL>
                    <a:lnR>
                      <a:noFill/>
                    </a:lnR>
                    <a:lnT>
                      <a:noFill/>
                    </a:lnT>
                    <a:lnB>
                      <a:noFill/>
                    </a:lnB>
                    <a:solidFill>
                      <a:srgbClr val="4084B4"/>
                    </a:solidFill>
                  </a:tcPr>
                </a:tc>
                <a:tc>
                  <a:txBody>
                    <a:bodyPr/>
                    <a:lstStyle/>
                    <a:p>
                      <a:pPr algn="ctr" fontAlgn="b"/>
                      <a:r>
                        <a:rPr lang="en-US" sz="1600" b="0" i="0" u="none" strike="noStrike">
                          <a:solidFill>
                            <a:srgbClr val="000000"/>
                          </a:solidFill>
                          <a:effectLst/>
                          <a:latin typeface="Book Antiqua" panose="02040602050305030304" pitchFamily="18" charset="0"/>
                        </a:rPr>
                        <a:t>0.5</a:t>
                      </a:r>
                    </a:p>
                  </a:txBody>
                  <a:tcPr marL="9525" marR="9525" marT="9525" marB="0" anchor="b">
                    <a:lnL>
                      <a:noFill/>
                    </a:lnL>
                    <a:lnR>
                      <a:noFill/>
                    </a:lnR>
                    <a:lnT>
                      <a:noFill/>
                    </a:lnT>
                    <a:lnB>
                      <a:noFill/>
                    </a:lnB>
                    <a:solidFill>
                      <a:srgbClr val="FF0000"/>
                    </a:solidFill>
                  </a:tcPr>
                </a:tc>
                <a:extLst>
                  <a:ext uri="{0D108BD9-81ED-4DB2-BD59-A6C34878D82A}">
                    <a16:rowId xmlns:a16="http://schemas.microsoft.com/office/drawing/2014/main" val="10003"/>
                  </a:ext>
                </a:extLst>
              </a:tr>
              <a:tr h="190500">
                <a:tc>
                  <a:txBody>
                    <a:bodyPr/>
                    <a:lstStyle/>
                    <a:p>
                      <a:pPr algn="ctr" fontAlgn="b"/>
                      <a:r>
                        <a:rPr lang="en-US" sz="1600" b="0" i="1" u="none" strike="noStrike" dirty="0">
                          <a:solidFill>
                            <a:srgbClr val="000000"/>
                          </a:solidFill>
                          <a:effectLst/>
                          <a:latin typeface="Book Antiqua" panose="02040602050305030304" pitchFamily="18" charset="0"/>
                        </a:rPr>
                        <a:t>“this is horrible”</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Book Antiqua" panose="02040602050305030304" pitchFamily="18" charset="0"/>
                        </a:rPr>
                        <a:t>-1</a:t>
                      </a:r>
                    </a:p>
                  </a:txBody>
                  <a:tcPr marL="9525" marR="9525" marT="9525" marB="0" anchor="b">
                    <a:lnL>
                      <a:noFill/>
                    </a:lnL>
                    <a:lnR>
                      <a:noFill/>
                    </a:lnR>
                    <a:lnT>
                      <a:noFill/>
                    </a:lnT>
                    <a:lnB>
                      <a:noFill/>
                    </a:lnB>
                    <a:solidFill>
                      <a:srgbClr val="FF0000"/>
                    </a:solidFill>
                  </a:tcPr>
                </a:tc>
                <a:tc>
                  <a:txBody>
                    <a:bodyPr/>
                    <a:lstStyle/>
                    <a:p>
                      <a:pPr algn="ctr" fontAlgn="b"/>
                      <a:r>
                        <a:rPr lang="en-US" sz="1600" b="0" i="0" u="none" strike="noStrike" dirty="0">
                          <a:solidFill>
                            <a:srgbClr val="000000"/>
                          </a:solidFill>
                          <a:effectLst/>
                          <a:latin typeface="Book Antiqua" panose="02040602050305030304" pitchFamily="18" charset="0"/>
                        </a:rPr>
                        <a:t>1</a:t>
                      </a:r>
                    </a:p>
                  </a:txBody>
                  <a:tcPr marL="9525" marR="9525" marT="9525" marB="0" anchor="b">
                    <a:lnL>
                      <a:noFill/>
                    </a:lnL>
                    <a:lnR>
                      <a:noFill/>
                    </a:lnR>
                    <a:lnT>
                      <a:noFill/>
                    </a:lnT>
                    <a:lnB>
                      <a:noFill/>
                    </a:lnB>
                    <a:solidFill>
                      <a:srgbClr val="00B0F0"/>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38092327"/>
              </p:ext>
            </p:extLst>
          </p:nvPr>
        </p:nvGraphicFramePr>
        <p:xfrm>
          <a:off x="1338183" y="2826219"/>
          <a:ext cx="2030949" cy="1317915"/>
        </p:xfrm>
        <a:graphic>
          <a:graphicData uri="http://schemas.openxmlformats.org/drawingml/2006/table">
            <a:tbl>
              <a:tblPr/>
              <a:tblGrid>
                <a:gridCol w="980766">
                  <a:extLst>
                    <a:ext uri="{9D8B030D-6E8A-4147-A177-3AD203B41FA5}">
                      <a16:colId xmlns:a16="http://schemas.microsoft.com/office/drawing/2014/main" val="20000"/>
                    </a:ext>
                  </a:extLst>
                </a:gridCol>
                <a:gridCol w="1050183">
                  <a:extLst>
                    <a:ext uri="{9D8B030D-6E8A-4147-A177-3AD203B41FA5}">
                      <a16:colId xmlns:a16="http://schemas.microsoft.com/office/drawing/2014/main" val="20001"/>
                    </a:ext>
                  </a:extLst>
                </a:gridCol>
              </a:tblGrid>
              <a:tr h="263583">
                <a:tc>
                  <a:txBody>
                    <a:bodyPr/>
                    <a:lstStyle/>
                    <a:p>
                      <a:pPr algn="ctr" fontAlgn="b"/>
                      <a:r>
                        <a:rPr lang="en-US" sz="1600" b="1" i="0" u="none" strike="noStrike" dirty="0">
                          <a:solidFill>
                            <a:srgbClr val="000000"/>
                          </a:solidFill>
                          <a:effectLst/>
                          <a:latin typeface="Book Antiqua" panose="02040602050305030304" pitchFamily="18" charset="0"/>
                        </a:rPr>
                        <a:t>Word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Book Antiqua" panose="02040602050305030304" pitchFamily="18" charset="0"/>
                        </a:rPr>
                        <a:t>Frequency</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63583">
                <a:tc>
                  <a:txBody>
                    <a:bodyPr/>
                    <a:lstStyle/>
                    <a:p>
                      <a:pPr algn="ctr" fontAlgn="b"/>
                      <a:r>
                        <a:rPr lang="en-US" sz="1600" b="0" i="1" u="none" strike="noStrike">
                          <a:solidFill>
                            <a:srgbClr val="000000"/>
                          </a:solidFill>
                          <a:effectLst/>
                          <a:latin typeface="Book Antiqua" panose="02040602050305030304" pitchFamily="18" charset="0"/>
                        </a:rPr>
                        <a:t>"great"</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Book Antiqua" panose="02040602050305030304" pitchFamily="18" charset="0"/>
                        </a:rPr>
                        <a:t>3.75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001"/>
                  </a:ext>
                </a:extLst>
              </a:tr>
              <a:tr h="263583">
                <a:tc>
                  <a:txBody>
                    <a:bodyPr/>
                    <a:lstStyle/>
                    <a:p>
                      <a:pPr algn="ctr" fontAlgn="b"/>
                      <a:r>
                        <a:rPr lang="en-US" sz="1600" b="0" i="1" u="none" strike="noStrike" dirty="0">
                          <a:solidFill>
                            <a:srgbClr val="000000"/>
                          </a:solidFill>
                          <a:effectLst/>
                          <a:latin typeface="Book Antiqua" panose="02040602050305030304" pitchFamily="18" charset="0"/>
                        </a:rPr>
                        <a:t>"ok"</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Book Antiqua" panose="02040602050305030304" pitchFamily="18" charset="0"/>
                        </a:rPr>
                        <a:t>0.6</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263583">
                <a:tc>
                  <a:txBody>
                    <a:bodyPr/>
                    <a:lstStyle/>
                    <a:p>
                      <a:pPr algn="ctr" fontAlgn="b"/>
                      <a:r>
                        <a:rPr lang="en-US" sz="1600" b="0" i="1" u="none" strike="noStrike">
                          <a:solidFill>
                            <a:srgbClr val="000000"/>
                          </a:solidFill>
                          <a:effectLst/>
                          <a:latin typeface="Book Antiqua" panose="02040602050305030304" pitchFamily="18" charset="0"/>
                        </a:rPr>
                        <a:t>"horrible"</a:t>
                      </a:r>
                    </a:p>
                  </a:txBody>
                  <a:tcPr marL="9525" marR="9525" marT="9525" marB="0" anchor="b">
                    <a:lnL>
                      <a:noFill/>
                    </a:lnL>
                    <a:lnR>
                      <a:noFill/>
                    </a:lnR>
                    <a:lnT>
                      <a:noFill/>
                    </a:lnT>
                    <a:lnB>
                      <a:noFill/>
                    </a:lnB>
                  </a:tcPr>
                </a:tc>
                <a:tc>
                  <a:txBody>
                    <a:bodyPr/>
                    <a:lstStyle/>
                    <a:p>
                      <a:pPr algn="ctr" fontAlgn="b"/>
                      <a:r>
                        <a:rPr lang="en-US" sz="1600" b="0" i="0" u="none" strike="noStrike">
                          <a:solidFill>
                            <a:srgbClr val="000000"/>
                          </a:solidFill>
                          <a:effectLst/>
                          <a:latin typeface="Book Antiqua" panose="02040602050305030304" pitchFamily="18" charset="0"/>
                        </a:rPr>
                        <a:t>3.9</a:t>
                      </a: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263583">
                <a:tc>
                  <a:txBody>
                    <a:bodyPr/>
                    <a:lstStyle/>
                    <a:p>
                      <a:pPr algn="ctr" fontAlgn="b"/>
                      <a:r>
                        <a:rPr lang="en-US" sz="1600" b="0" i="1" u="none" strike="noStrike">
                          <a:solidFill>
                            <a:srgbClr val="000000"/>
                          </a:solidFill>
                          <a:effectLst/>
                          <a:latin typeface="Book Antiqua" panose="02040602050305030304" pitchFamily="18" charset="0"/>
                        </a:rPr>
                        <a:t>"better"</a:t>
                      </a:r>
                    </a:p>
                  </a:txBody>
                  <a:tcPr marL="9525" marR="9525" marT="9525" marB="0" anchor="b">
                    <a:lnL>
                      <a:noFill/>
                    </a:lnL>
                    <a:lnR>
                      <a:noFill/>
                    </a:lnR>
                    <a:lnT>
                      <a:noFill/>
                    </a:lnT>
                    <a:lnB>
                      <a:noFill/>
                    </a:lnB>
                  </a:tcPr>
                </a:tc>
                <a:tc>
                  <a:txBody>
                    <a:bodyPr/>
                    <a:lstStyle/>
                    <a:p>
                      <a:pPr algn="ctr" fontAlgn="b"/>
                      <a:r>
                        <a:rPr lang="en-US" sz="1600" b="0" i="0" u="none" strike="noStrike" dirty="0">
                          <a:solidFill>
                            <a:srgbClr val="000000"/>
                          </a:solidFill>
                          <a:effectLst/>
                          <a:latin typeface="Book Antiqua" panose="02040602050305030304" pitchFamily="18" charset="0"/>
                        </a:rPr>
                        <a:t>1.2</a:t>
                      </a: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bl>
          </a:graphicData>
        </a:graphic>
      </p:graphicFrame>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772" y="3685443"/>
            <a:ext cx="4127350" cy="2517866"/>
          </a:xfrm>
          <a:prstGeom prst="rect">
            <a:avLst/>
          </a:prstGeom>
        </p:spPr>
      </p:pic>
    </p:spTree>
    <p:extLst>
      <p:ext uri="{BB962C8B-B14F-4D97-AF65-F5344CB8AC3E}">
        <p14:creationId xmlns:p14="http://schemas.microsoft.com/office/powerpoint/2010/main" val="54491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Workflow:</a:t>
            </a: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sp>
        <p:nvSpPr>
          <p:cNvPr id="6" name="Title 1"/>
          <p:cNvSpPr txBox="1">
            <a:spLocks/>
          </p:cNvSpPr>
          <p:nvPr/>
        </p:nvSpPr>
        <p:spPr bwMode="auto">
          <a:xfrm>
            <a:off x="226755" y="841106"/>
            <a:ext cx="6495468" cy="2670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marL="457200" indent="-457200" algn="l">
              <a:buAutoNum type="arabicParenR"/>
            </a:pPr>
            <a:r>
              <a:rPr lang="en-US" sz="2400" dirty="0">
                <a:latin typeface="Book Antiqua" charset="0"/>
              </a:rPr>
              <a:t>Information Ingestion</a:t>
            </a:r>
          </a:p>
          <a:p>
            <a:pPr marL="457200" indent="-457200" algn="l">
              <a:buAutoNum type="arabicParenR"/>
            </a:pPr>
            <a:r>
              <a:rPr lang="en-US" sz="2400" dirty="0" err="1">
                <a:latin typeface="Book Antiqua" charset="0"/>
              </a:rPr>
              <a:t>Featurization</a:t>
            </a:r>
            <a:endParaRPr lang="en-US" sz="2400" dirty="0">
              <a:latin typeface="Book Antiqua" charset="0"/>
            </a:endParaRPr>
          </a:p>
          <a:p>
            <a:pPr marL="457200" indent="-457200" algn="l">
              <a:buAutoNum type="arabicParenR"/>
            </a:pPr>
            <a:r>
              <a:rPr lang="en-US" sz="2400" dirty="0">
                <a:latin typeface="Book Antiqua" charset="0"/>
              </a:rPr>
              <a:t>Visualization</a:t>
            </a:r>
          </a:p>
          <a:p>
            <a:pPr marL="457200" indent="-457200" algn="l">
              <a:buAutoNum type="arabicParenR"/>
            </a:pPr>
            <a:r>
              <a:rPr lang="en-US" sz="2400" dirty="0">
                <a:latin typeface="Book Antiqua" charset="0"/>
              </a:rPr>
              <a:t>Analysis</a:t>
            </a:r>
          </a:p>
          <a:p>
            <a:pPr marL="457200" indent="-457200" algn="l">
              <a:buAutoNum type="arabicParenR"/>
            </a:pPr>
            <a:endParaRPr lang="en-US" sz="2400" dirty="0">
              <a:latin typeface="Book Antiqua" charset="0"/>
            </a:endParaRPr>
          </a:p>
          <a:p>
            <a:pPr algn="l"/>
            <a:r>
              <a:rPr lang="en-US" sz="2400" dirty="0">
                <a:latin typeface="Book Antiqua" charset="0"/>
              </a:rPr>
              <a:t>Example:</a:t>
            </a:r>
          </a:p>
          <a:p>
            <a:pPr algn="l"/>
            <a:r>
              <a:rPr lang="en-US" sz="2000" dirty="0">
                <a:latin typeface="Book Antiqua" charset="0"/>
              </a:rPr>
              <a:t>highly curated “ ” data.</a:t>
            </a:r>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219" t="4852" r="1139"/>
          <a:stretch/>
        </p:blipFill>
        <p:spPr>
          <a:xfrm>
            <a:off x="310828" y="3481873"/>
            <a:ext cx="8643017" cy="2427608"/>
          </a:xfrm>
          <a:prstGeom prst="rect">
            <a:avLst/>
          </a:prstGeom>
        </p:spPr>
      </p:pic>
    </p:spTree>
    <p:extLst>
      <p:ext uri="{BB962C8B-B14F-4D97-AF65-F5344CB8AC3E}">
        <p14:creationId xmlns:p14="http://schemas.microsoft.com/office/powerpoint/2010/main" val="2256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6755" y="3481873"/>
            <a:ext cx="987896" cy="154050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4164" y="941696"/>
            <a:ext cx="3414630" cy="37341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3"/>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The Flow of Information:</a:t>
            </a: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219" t="4852" r="1139"/>
          <a:stretch/>
        </p:blipFill>
        <p:spPr>
          <a:xfrm>
            <a:off x="310828" y="3481873"/>
            <a:ext cx="8643017" cy="2427608"/>
          </a:xfrm>
          <a:prstGeom prst="rect">
            <a:avLst/>
          </a:prstGeom>
        </p:spPr>
      </p:pic>
      <p:sp>
        <p:nvSpPr>
          <p:cNvPr id="10" name="Title 1"/>
          <p:cNvSpPr txBox="1">
            <a:spLocks/>
          </p:cNvSpPr>
          <p:nvPr/>
        </p:nvSpPr>
        <p:spPr bwMode="auto">
          <a:xfrm>
            <a:off x="226755" y="841106"/>
            <a:ext cx="6495468" cy="2670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marL="457200" indent="-457200" algn="l">
              <a:buAutoNum type="arabicParenR"/>
            </a:pPr>
            <a:r>
              <a:rPr lang="en-US" sz="2400" dirty="0">
                <a:latin typeface="Book Antiqua" charset="0"/>
              </a:rPr>
              <a:t>Information Ingestion</a:t>
            </a:r>
          </a:p>
          <a:p>
            <a:pPr marL="457200" indent="-457200" algn="l">
              <a:buAutoNum type="arabicParenR"/>
            </a:pPr>
            <a:r>
              <a:rPr lang="en-US" sz="2400" dirty="0" err="1">
                <a:latin typeface="Book Antiqua" charset="0"/>
              </a:rPr>
              <a:t>Featurization</a:t>
            </a:r>
            <a:endParaRPr lang="en-US" sz="2400" dirty="0">
              <a:latin typeface="Book Antiqua" charset="0"/>
            </a:endParaRPr>
          </a:p>
          <a:p>
            <a:pPr marL="457200" indent="-457200" algn="l">
              <a:buAutoNum type="arabicParenR"/>
            </a:pPr>
            <a:r>
              <a:rPr lang="en-US" sz="2400" dirty="0">
                <a:latin typeface="Book Antiqua" charset="0"/>
              </a:rPr>
              <a:t>Visualization</a:t>
            </a:r>
          </a:p>
          <a:p>
            <a:pPr marL="457200" indent="-457200" algn="l">
              <a:buAutoNum type="arabicParenR"/>
            </a:pPr>
            <a:r>
              <a:rPr lang="en-US" sz="2400" dirty="0">
                <a:latin typeface="Book Antiqua" charset="0"/>
              </a:rPr>
              <a:t>Analysis</a:t>
            </a:r>
          </a:p>
          <a:p>
            <a:pPr marL="457200" indent="-457200" algn="l">
              <a:buAutoNum type="arabicParenR"/>
            </a:pPr>
            <a:endParaRPr lang="en-US" sz="2400" dirty="0">
              <a:latin typeface="Book Antiqua" charset="0"/>
            </a:endParaRPr>
          </a:p>
          <a:p>
            <a:pPr algn="l"/>
            <a:r>
              <a:rPr lang="en-US" sz="2400" dirty="0">
                <a:latin typeface="Book Antiqua" charset="0"/>
              </a:rPr>
              <a:t>Example:</a:t>
            </a:r>
          </a:p>
          <a:p>
            <a:pPr algn="l"/>
            <a:r>
              <a:rPr lang="en-US" sz="2000" dirty="0">
                <a:latin typeface="Book Antiqua" charset="0"/>
              </a:rPr>
              <a:t>highly curated “ ” data.</a:t>
            </a:r>
          </a:p>
        </p:txBody>
      </p:sp>
    </p:spTree>
    <p:extLst>
      <p:ext uri="{BB962C8B-B14F-4D97-AF65-F5344CB8AC3E}">
        <p14:creationId xmlns:p14="http://schemas.microsoft.com/office/powerpoint/2010/main" val="264022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84165" y="1315106"/>
            <a:ext cx="3414630" cy="396931"/>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214651" y="3481873"/>
            <a:ext cx="5213445" cy="1540503"/>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26755" y="3481873"/>
            <a:ext cx="987896" cy="154050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4164" y="941696"/>
            <a:ext cx="3414630" cy="37341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3"/>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The Flow of Information:</a:t>
            </a: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219" t="4852" r="1139"/>
          <a:stretch/>
        </p:blipFill>
        <p:spPr>
          <a:xfrm>
            <a:off x="310828" y="3481873"/>
            <a:ext cx="8643017" cy="2427608"/>
          </a:xfrm>
          <a:prstGeom prst="rect">
            <a:avLst/>
          </a:prstGeom>
        </p:spPr>
      </p:pic>
      <p:sp>
        <p:nvSpPr>
          <p:cNvPr id="11" name="Title 1"/>
          <p:cNvSpPr txBox="1">
            <a:spLocks/>
          </p:cNvSpPr>
          <p:nvPr/>
        </p:nvSpPr>
        <p:spPr bwMode="auto">
          <a:xfrm>
            <a:off x="226755" y="841106"/>
            <a:ext cx="6495468" cy="2670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marL="457200" indent="-457200" algn="l">
              <a:buAutoNum type="arabicParenR"/>
            </a:pPr>
            <a:r>
              <a:rPr lang="en-US" sz="2400" dirty="0">
                <a:latin typeface="Book Antiqua" charset="0"/>
              </a:rPr>
              <a:t>Information Ingestion</a:t>
            </a:r>
          </a:p>
          <a:p>
            <a:pPr marL="457200" indent="-457200" algn="l">
              <a:buAutoNum type="arabicParenR"/>
            </a:pPr>
            <a:r>
              <a:rPr lang="en-US" sz="2400" dirty="0" err="1">
                <a:latin typeface="Book Antiqua" charset="0"/>
              </a:rPr>
              <a:t>Featurization</a:t>
            </a:r>
            <a:endParaRPr lang="en-US" sz="2400" dirty="0">
              <a:latin typeface="Book Antiqua" charset="0"/>
            </a:endParaRPr>
          </a:p>
          <a:p>
            <a:pPr marL="457200" indent="-457200" algn="l">
              <a:buAutoNum type="arabicParenR"/>
            </a:pPr>
            <a:r>
              <a:rPr lang="en-US" sz="2400" dirty="0">
                <a:latin typeface="Book Antiqua" charset="0"/>
              </a:rPr>
              <a:t>Visualization</a:t>
            </a:r>
          </a:p>
          <a:p>
            <a:pPr marL="457200" indent="-457200" algn="l">
              <a:buAutoNum type="arabicParenR"/>
            </a:pPr>
            <a:r>
              <a:rPr lang="en-US" sz="2400" dirty="0">
                <a:latin typeface="Book Antiqua" charset="0"/>
              </a:rPr>
              <a:t>Analysis</a:t>
            </a:r>
          </a:p>
          <a:p>
            <a:pPr marL="457200" indent="-457200" algn="l">
              <a:buAutoNum type="arabicParenR"/>
            </a:pPr>
            <a:endParaRPr lang="en-US" sz="2400" dirty="0">
              <a:latin typeface="Book Antiqua" charset="0"/>
            </a:endParaRPr>
          </a:p>
          <a:p>
            <a:pPr algn="l"/>
            <a:r>
              <a:rPr lang="en-US" sz="2400" dirty="0">
                <a:latin typeface="Book Antiqua" charset="0"/>
              </a:rPr>
              <a:t>Example:</a:t>
            </a:r>
          </a:p>
          <a:p>
            <a:pPr algn="l"/>
            <a:r>
              <a:rPr lang="en-US" sz="2000" dirty="0">
                <a:latin typeface="Book Antiqua" charset="0"/>
              </a:rPr>
              <a:t>highly curated “ ” data.</a:t>
            </a:r>
          </a:p>
        </p:txBody>
      </p:sp>
    </p:spTree>
    <p:extLst>
      <p:ext uri="{BB962C8B-B14F-4D97-AF65-F5344CB8AC3E}">
        <p14:creationId xmlns:p14="http://schemas.microsoft.com/office/powerpoint/2010/main" val="3709416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84164" y="1675941"/>
            <a:ext cx="3414631" cy="37341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7471611" y="4199021"/>
            <a:ext cx="745957" cy="17104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84165" y="1279010"/>
            <a:ext cx="3414630" cy="396931"/>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214651" y="3481873"/>
            <a:ext cx="5213445" cy="1540503"/>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26755" y="3481873"/>
            <a:ext cx="987896" cy="154050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4164" y="905600"/>
            <a:ext cx="3414630" cy="37341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3"/>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The Flow of Information:</a:t>
            </a: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219" t="4852" r="1139"/>
          <a:stretch/>
        </p:blipFill>
        <p:spPr>
          <a:xfrm>
            <a:off x="310828" y="3481873"/>
            <a:ext cx="8643017" cy="2427608"/>
          </a:xfrm>
          <a:prstGeom prst="rect">
            <a:avLst/>
          </a:prstGeom>
        </p:spPr>
      </p:pic>
      <p:sp>
        <p:nvSpPr>
          <p:cNvPr id="15" name="Title 1"/>
          <p:cNvSpPr txBox="1">
            <a:spLocks/>
          </p:cNvSpPr>
          <p:nvPr/>
        </p:nvSpPr>
        <p:spPr bwMode="auto">
          <a:xfrm>
            <a:off x="226755" y="841106"/>
            <a:ext cx="6495468" cy="2670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marL="457200" indent="-457200" algn="l">
              <a:buAutoNum type="arabicParenR"/>
            </a:pPr>
            <a:r>
              <a:rPr lang="en-US" sz="2400" dirty="0">
                <a:latin typeface="Book Antiqua" charset="0"/>
              </a:rPr>
              <a:t>Information Ingestion</a:t>
            </a:r>
          </a:p>
          <a:p>
            <a:pPr marL="457200" indent="-457200" algn="l">
              <a:buAutoNum type="arabicParenR"/>
            </a:pPr>
            <a:r>
              <a:rPr lang="en-US" sz="2400" dirty="0" err="1">
                <a:latin typeface="Book Antiqua" charset="0"/>
              </a:rPr>
              <a:t>Featurization</a:t>
            </a:r>
            <a:endParaRPr lang="en-US" sz="2400" dirty="0">
              <a:latin typeface="Book Antiqua" charset="0"/>
            </a:endParaRPr>
          </a:p>
          <a:p>
            <a:pPr marL="457200" indent="-457200" algn="l">
              <a:buAutoNum type="arabicParenR"/>
            </a:pPr>
            <a:r>
              <a:rPr lang="en-US" sz="2400" dirty="0">
                <a:latin typeface="Book Antiqua" charset="0"/>
              </a:rPr>
              <a:t>Visualization</a:t>
            </a:r>
          </a:p>
          <a:p>
            <a:pPr marL="457200" indent="-457200" algn="l">
              <a:buAutoNum type="arabicParenR"/>
            </a:pPr>
            <a:r>
              <a:rPr lang="en-US" sz="2400" dirty="0">
                <a:latin typeface="Book Antiqua" charset="0"/>
              </a:rPr>
              <a:t>Analysis</a:t>
            </a:r>
          </a:p>
          <a:p>
            <a:pPr marL="457200" indent="-457200" algn="l">
              <a:buAutoNum type="arabicParenR"/>
            </a:pPr>
            <a:endParaRPr lang="en-US" sz="2400" dirty="0">
              <a:latin typeface="Book Antiqua" charset="0"/>
            </a:endParaRPr>
          </a:p>
          <a:p>
            <a:pPr algn="l"/>
            <a:r>
              <a:rPr lang="en-US" sz="2400" dirty="0">
                <a:latin typeface="Book Antiqua" charset="0"/>
              </a:rPr>
              <a:t>Example:</a:t>
            </a:r>
          </a:p>
          <a:p>
            <a:pPr algn="l"/>
            <a:r>
              <a:rPr lang="en-US" sz="2000" dirty="0">
                <a:latin typeface="Book Antiqua" charset="0"/>
              </a:rPr>
              <a:t>highly curated “ ” data.</a:t>
            </a:r>
          </a:p>
        </p:txBody>
      </p:sp>
    </p:spTree>
    <p:extLst>
      <p:ext uri="{BB962C8B-B14F-4D97-AF65-F5344CB8AC3E}">
        <p14:creationId xmlns:p14="http://schemas.microsoft.com/office/powerpoint/2010/main" val="112449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217568" y="4199021"/>
            <a:ext cx="736277" cy="17104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84163" y="2049351"/>
            <a:ext cx="3414632" cy="396931"/>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84164" y="1675941"/>
            <a:ext cx="3414631" cy="37341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7471611" y="4199021"/>
            <a:ext cx="745957" cy="17104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84165" y="1279010"/>
            <a:ext cx="3414630" cy="396931"/>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214651" y="3481873"/>
            <a:ext cx="5213445" cy="1540503"/>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26755" y="3481873"/>
            <a:ext cx="987896" cy="1540503"/>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4164" y="905600"/>
            <a:ext cx="3414630" cy="37341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3"/>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The Flow of Information:</a:t>
            </a: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2219" t="4852" r="1139"/>
          <a:stretch/>
        </p:blipFill>
        <p:spPr>
          <a:xfrm>
            <a:off x="310828" y="3481873"/>
            <a:ext cx="8643017" cy="2427608"/>
          </a:xfrm>
          <a:prstGeom prst="rect">
            <a:avLst/>
          </a:prstGeom>
        </p:spPr>
      </p:pic>
      <p:sp>
        <p:nvSpPr>
          <p:cNvPr id="17" name="Title 1"/>
          <p:cNvSpPr txBox="1">
            <a:spLocks/>
          </p:cNvSpPr>
          <p:nvPr/>
        </p:nvSpPr>
        <p:spPr bwMode="auto">
          <a:xfrm>
            <a:off x="226755" y="841106"/>
            <a:ext cx="6495468" cy="26701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marL="457200" indent="-457200" algn="l">
              <a:buAutoNum type="arabicParenR"/>
            </a:pPr>
            <a:r>
              <a:rPr lang="en-US" sz="2400" dirty="0">
                <a:latin typeface="Book Antiqua" charset="0"/>
              </a:rPr>
              <a:t>Information Ingestion</a:t>
            </a:r>
          </a:p>
          <a:p>
            <a:pPr marL="457200" indent="-457200" algn="l">
              <a:buAutoNum type="arabicParenR"/>
            </a:pPr>
            <a:r>
              <a:rPr lang="en-US" sz="2400" dirty="0" err="1">
                <a:latin typeface="Book Antiqua" charset="0"/>
              </a:rPr>
              <a:t>Featurization</a:t>
            </a:r>
            <a:endParaRPr lang="en-US" sz="2400" dirty="0">
              <a:latin typeface="Book Antiqua" charset="0"/>
            </a:endParaRPr>
          </a:p>
          <a:p>
            <a:pPr marL="457200" indent="-457200" algn="l">
              <a:buAutoNum type="arabicParenR"/>
            </a:pPr>
            <a:r>
              <a:rPr lang="en-US" sz="2400" dirty="0">
                <a:latin typeface="Book Antiqua" charset="0"/>
              </a:rPr>
              <a:t>Visualization</a:t>
            </a:r>
          </a:p>
          <a:p>
            <a:pPr marL="457200" indent="-457200" algn="l">
              <a:buAutoNum type="arabicParenR"/>
            </a:pPr>
            <a:r>
              <a:rPr lang="en-US" sz="2400" dirty="0">
                <a:latin typeface="Book Antiqua" charset="0"/>
              </a:rPr>
              <a:t>Analysis</a:t>
            </a:r>
          </a:p>
          <a:p>
            <a:pPr marL="457200" indent="-457200" algn="l">
              <a:buAutoNum type="arabicParenR"/>
            </a:pPr>
            <a:endParaRPr lang="en-US" sz="2400" dirty="0">
              <a:latin typeface="Book Antiqua" charset="0"/>
            </a:endParaRPr>
          </a:p>
          <a:p>
            <a:pPr algn="l"/>
            <a:r>
              <a:rPr lang="en-US" sz="2400" dirty="0">
                <a:latin typeface="Book Antiqua" charset="0"/>
              </a:rPr>
              <a:t>Example:</a:t>
            </a:r>
          </a:p>
          <a:p>
            <a:pPr algn="l"/>
            <a:r>
              <a:rPr lang="en-US" sz="2000" dirty="0">
                <a:latin typeface="Book Antiqua" charset="0"/>
              </a:rPr>
              <a:t>highly curated “ ” data.</a:t>
            </a:r>
          </a:p>
        </p:txBody>
      </p:sp>
    </p:spTree>
    <p:extLst>
      <p:ext uri="{BB962C8B-B14F-4D97-AF65-F5344CB8AC3E}">
        <p14:creationId xmlns:p14="http://schemas.microsoft.com/office/powerpoint/2010/main" val="4260853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239" y="681339"/>
            <a:ext cx="6153150" cy="5057775"/>
          </a:xfrm>
          <a:prstGeom prst="rect">
            <a:avLst/>
          </a:prstGeom>
        </p:spPr>
      </p:pic>
      <p:pic>
        <p:nvPicPr>
          <p:cNvPr id="44" name="Picture 43"/>
          <p:cNvPicPr>
            <a:picLocks noChangeAspect="1"/>
          </p:cNvPicPr>
          <p:nvPr/>
        </p:nvPicPr>
        <p:blipFill>
          <a:blip r:embed="rId4"/>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The Flow of Information:</a:t>
            </a:r>
          </a:p>
        </p:txBody>
      </p:sp>
      <p:pic>
        <p:nvPicPr>
          <p:cNvPr id="7" name="Picture 6"/>
          <p:cNvPicPr>
            <a:picLocks noChangeAspect="1"/>
          </p:cNvPicPr>
          <p:nvPr/>
        </p:nvPicPr>
        <p:blipFill>
          <a:blip r:embed="rId5"/>
          <a:stretch>
            <a:fillRect/>
          </a:stretch>
        </p:blipFill>
        <p:spPr>
          <a:xfrm>
            <a:off x="74218" y="6154369"/>
            <a:ext cx="1497842" cy="648416"/>
          </a:xfrm>
          <a:prstGeom prst="rect">
            <a:avLst/>
          </a:prstGeom>
        </p:spPr>
      </p:pic>
      <p:sp>
        <p:nvSpPr>
          <p:cNvPr id="8" name="Title 1"/>
          <p:cNvSpPr txBox="1">
            <a:spLocks/>
          </p:cNvSpPr>
          <p:nvPr/>
        </p:nvSpPr>
        <p:spPr bwMode="auto">
          <a:xfrm>
            <a:off x="-2516414" y="2753549"/>
            <a:ext cx="765179" cy="618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4000" b="1" dirty="0">
                <a:solidFill>
                  <a:srgbClr val="FDB813"/>
                </a:solidFill>
                <a:effectLst>
                  <a:outerShdw blurRad="38100" dist="38100" dir="2700000" algn="tl">
                    <a:srgbClr val="000000">
                      <a:alpha val="43137"/>
                    </a:srgbClr>
                  </a:outerShdw>
                </a:effectLst>
                <a:latin typeface="Book Antiqua" charset="0"/>
              </a:rPr>
              <a:t>D</a:t>
            </a:r>
            <a:r>
              <a:rPr lang="en-US" sz="4000" b="1" baseline="-25000" dirty="0">
                <a:solidFill>
                  <a:srgbClr val="FDB813"/>
                </a:solidFill>
                <a:effectLst>
                  <a:outerShdw blurRad="38100" dist="38100" dir="2700000" algn="tl">
                    <a:srgbClr val="000000">
                      <a:alpha val="43137"/>
                    </a:srgbClr>
                  </a:outerShdw>
                </a:effectLst>
                <a:latin typeface="Book Antiqua" charset="0"/>
              </a:rPr>
              <a:t>i</a:t>
            </a:r>
          </a:p>
        </p:txBody>
      </p:sp>
      <p:sp>
        <p:nvSpPr>
          <p:cNvPr id="10" name="Title 1"/>
          <p:cNvSpPr txBox="1">
            <a:spLocks/>
          </p:cNvSpPr>
          <p:nvPr/>
        </p:nvSpPr>
        <p:spPr bwMode="auto">
          <a:xfrm>
            <a:off x="-6450239" y="2739262"/>
            <a:ext cx="647700" cy="553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4000" b="1" dirty="0">
                <a:solidFill>
                  <a:schemeClr val="accent6"/>
                </a:solidFill>
                <a:effectLst>
                  <a:outerShdw blurRad="38100" dist="38100" dir="2700000" algn="tl">
                    <a:srgbClr val="000000">
                      <a:alpha val="43137"/>
                    </a:srgbClr>
                  </a:outerShdw>
                </a:effectLst>
                <a:latin typeface="Book Antiqua" charset="0"/>
              </a:rPr>
              <a:t>P</a:t>
            </a:r>
            <a:r>
              <a:rPr lang="en-US" sz="4000" b="1" baseline="-25000" dirty="0">
                <a:solidFill>
                  <a:schemeClr val="accent6"/>
                </a:solidFill>
                <a:effectLst>
                  <a:outerShdw blurRad="38100" dist="38100" dir="2700000" algn="tl">
                    <a:srgbClr val="000000">
                      <a:alpha val="43137"/>
                    </a:srgbClr>
                  </a:outerShdw>
                </a:effectLst>
                <a:latin typeface="Book Antiqua" charset="0"/>
              </a:rPr>
              <a:t>i</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25810"/>
            <a:ext cx="8782050" cy="6276975"/>
          </a:xfrm>
          <a:prstGeom prst="rect">
            <a:avLst/>
          </a:prstGeom>
        </p:spPr>
      </p:pic>
    </p:spTree>
    <p:extLst>
      <p:ext uri="{BB962C8B-B14F-4D97-AF65-F5344CB8AC3E}">
        <p14:creationId xmlns:p14="http://schemas.microsoft.com/office/powerpoint/2010/main" val="327932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Data</a:t>
            </a: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graphicFrame>
        <p:nvGraphicFramePr>
          <p:cNvPr id="5" name="Chart 4"/>
          <p:cNvGraphicFramePr>
            <a:graphicFrameLocks/>
          </p:cNvGraphicFramePr>
          <p:nvPr>
            <p:extLst>
              <p:ext uri="{D42A27DB-BD31-4B8C-83A1-F6EECF244321}">
                <p14:modId xmlns:p14="http://schemas.microsoft.com/office/powerpoint/2010/main" val="2720897267"/>
              </p:ext>
            </p:extLst>
          </p:nvPr>
        </p:nvGraphicFramePr>
        <p:xfrm>
          <a:off x="74355" y="1315105"/>
          <a:ext cx="4471288" cy="43856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p:cNvGraphicFramePr>
            <a:graphicFrameLocks/>
          </p:cNvGraphicFramePr>
          <p:nvPr>
            <p:extLst>
              <p:ext uri="{D42A27DB-BD31-4B8C-83A1-F6EECF244321}">
                <p14:modId xmlns:p14="http://schemas.microsoft.com/office/powerpoint/2010/main" val="1006086271"/>
              </p:ext>
            </p:extLst>
          </p:nvPr>
        </p:nvGraphicFramePr>
        <p:xfrm>
          <a:off x="4545643" y="1315105"/>
          <a:ext cx="4572000" cy="4385608"/>
        </p:xfrm>
        <a:graphic>
          <a:graphicData uri="http://schemas.openxmlformats.org/drawingml/2006/chart">
            <c:chart xmlns:c="http://schemas.openxmlformats.org/drawingml/2006/chart" xmlns:r="http://schemas.openxmlformats.org/officeDocument/2006/relationships" r:id="rId6"/>
          </a:graphicData>
        </a:graphic>
      </p:graphicFrame>
      <p:sp>
        <p:nvSpPr>
          <p:cNvPr id="8" name="Title 1"/>
          <p:cNvSpPr txBox="1">
            <a:spLocks/>
          </p:cNvSpPr>
          <p:nvPr/>
        </p:nvSpPr>
        <p:spPr bwMode="auto">
          <a:xfrm>
            <a:off x="74355" y="681339"/>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solidFill>
                  <a:srgbClr val="E2141D"/>
                </a:solidFill>
                <a:latin typeface="Book Antiqua" charset="0"/>
              </a:rPr>
              <a:t>P</a:t>
            </a:r>
            <a:r>
              <a:rPr lang="en-US" sz="2000" baseline="-25000" dirty="0">
                <a:solidFill>
                  <a:srgbClr val="E2141D"/>
                </a:solidFill>
                <a:latin typeface="Book Antiqua" charset="0"/>
              </a:rPr>
              <a:t>i</a:t>
            </a:r>
            <a:r>
              <a:rPr lang="en-US" sz="2000" dirty="0">
                <a:solidFill>
                  <a:srgbClr val="E2141D"/>
                </a:solidFill>
                <a:latin typeface="Book Antiqua" charset="0"/>
              </a:rPr>
              <a:t>(product type)</a:t>
            </a:r>
          </a:p>
        </p:txBody>
      </p:sp>
      <p:sp>
        <p:nvSpPr>
          <p:cNvPr id="9" name="Title 1"/>
          <p:cNvSpPr txBox="1">
            <a:spLocks/>
          </p:cNvSpPr>
          <p:nvPr/>
        </p:nvSpPr>
        <p:spPr bwMode="auto">
          <a:xfrm>
            <a:off x="1985239" y="6154369"/>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solidFill>
                  <a:srgbClr val="E2141D"/>
                </a:solidFill>
                <a:latin typeface="Book Antiqua" charset="0"/>
              </a:rPr>
              <a:t>Words indicate product type</a:t>
            </a:r>
          </a:p>
        </p:txBody>
      </p:sp>
    </p:spTree>
    <p:extLst>
      <p:ext uri="{BB962C8B-B14F-4D97-AF65-F5344CB8AC3E}">
        <p14:creationId xmlns:p14="http://schemas.microsoft.com/office/powerpoint/2010/main" val="722866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
          <p:cNvSpPr txBox="1">
            <a:spLocks noGrp="1"/>
          </p:cNvSpPr>
          <p:nvPr>
            <p:ph type="sldNum" idx="12"/>
          </p:nvPr>
        </p:nvSpPr>
        <p:spPr>
          <a:xfrm>
            <a:off x="3505200" y="6356355"/>
            <a:ext cx="2133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
        <p:nvSpPr>
          <p:cNvPr id="53" name="Google Shape;53;p1"/>
          <p:cNvSpPr txBox="1"/>
          <p:nvPr/>
        </p:nvSpPr>
        <p:spPr>
          <a:xfrm>
            <a:off x="74355" y="57918"/>
            <a:ext cx="6495600" cy="522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stStyle>
          <a:p>
            <a:pPr marL="0" marR="0" lvl="0" indent="0" algn="l" rtl="0">
              <a:spcBef>
                <a:spcPts val="0"/>
              </a:spcBef>
              <a:spcAft>
                <a:spcPts val="0"/>
              </a:spcAft>
              <a:buNone/>
            </a:pPr>
            <a:r>
              <a:rPr lang="en-US" sz="2400">
                <a:solidFill>
                  <a:srgbClr val="E2141D"/>
                </a:solidFill>
                <a:latin typeface="Book Antiqua"/>
                <a:ea typeface="Book Antiqua"/>
                <a:cs typeface="Book Antiqua"/>
                <a:sym typeface="Book Antiqua"/>
              </a:rPr>
              <a:t>Consumer products</a:t>
            </a:r>
            <a:endParaRPr sz="2400">
              <a:solidFill>
                <a:srgbClr val="E2141D"/>
              </a:solidFill>
              <a:latin typeface="Book Antiqua"/>
              <a:ea typeface="Book Antiqua"/>
              <a:cs typeface="Book Antiqua"/>
              <a:sym typeface="Book Antiqua"/>
            </a:endParaRPr>
          </a:p>
        </p:txBody>
      </p:sp>
      <p:pic>
        <p:nvPicPr>
          <p:cNvPr id="54" name="Google Shape;54;p1"/>
          <p:cNvPicPr preferRelativeResize="0"/>
          <p:nvPr/>
        </p:nvPicPr>
        <p:blipFill>
          <a:blip r:embed="rId3">
            <a:alphaModFix/>
          </a:blip>
          <a:stretch>
            <a:fillRect/>
          </a:stretch>
        </p:blipFill>
        <p:spPr>
          <a:xfrm>
            <a:off x="152400" y="732318"/>
            <a:ext cx="3200399" cy="5440678"/>
          </a:xfrm>
          <a:prstGeom prst="rect">
            <a:avLst/>
          </a:prstGeom>
          <a:noFill/>
          <a:ln>
            <a:noFill/>
          </a:ln>
        </p:spPr>
      </p:pic>
      <p:pic>
        <p:nvPicPr>
          <p:cNvPr id="55" name="Google Shape;55;p1"/>
          <p:cNvPicPr preferRelativeResize="0"/>
          <p:nvPr/>
        </p:nvPicPr>
        <p:blipFill>
          <a:blip r:embed="rId4">
            <a:alphaModFix/>
          </a:blip>
          <a:stretch>
            <a:fillRect/>
          </a:stretch>
        </p:blipFill>
        <p:spPr>
          <a:xfrm>
            <a:off x="5791200" y="732318"/>
            <a:ext cx="3200399" cy="5440678"/>
          </a:xfrm>
          <a:prstGeom prst="rect">
            <a:avLst/>
          </a:prstGeom>
          <a:noFill/>
          <a:ln>
            <a:noFill/>
          </a:ln>
        </p:spPr>
      </p:pic>
      <p:pic>
        <p:nvPicPr>
          <p:cNvPr id="56" name="Google Shape;56;p1"/>
          <p:cNvPicPr preferRelativeResize="0"/>
          <p:nvPr/>
        </p:nvPicPr>
        <p:blipFill>
          <a:blip r:embed="rId5">
            <a:alphaModFix/>
          </a:blip>
          <a:stretch>
            <a:fillRect/>
          </a:stretch>
        </p:blipFill>
        <p:spPr>
          <a:xfrm rot="1374087">
            <a:off x="3021232" y="1127995"/>
            <a:ext cx="3101533" cy="527261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Data</a:t>
            </a: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sp>
        <p:nvSpPr>
          <p:cNvPr id="8" name="Title 1"/>
          <p:cNvSpPr txBox="1">
            <a:spLocks/>
          </p:cNvSpPr>
          <p:nvPr/>
        </p:nvSpPr>
        <p:spPr bwMode="auto">
          <a:xfrm>
            <a:off x="74355" y="681339"/>
            <a:ext cx="6495468" cy="493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solidFill>
                  <a:srgbClr val="E2141D"/>
                </a:solidFill>
                <a:latin typeface="Book Antiqua" charset="0"/>
              </a:rPr>
              <a:t>P</a:t>
            </a:r>
            <a:r>
              <a:rPr lang="en-US" sz="2000" baseline="-25000" dirty="0">
                <a:solidFill>
                  <a:srgbClr val="E2141D"/>
                </a:solidFill>
                <a:latin typeface="Book Antiqua" charset="0"/>
              </a:rPr>
              <a:t>i</a:t>
            </a:r>
            <a:r>
              <a:rPr lang="en-US" sz="2000" dirty="0">
                <a:solidFill>
                  <a:srgbClr val="E2141D"/>
                </a:solidFill>
                <a:latin typeface="Book Antiqua" charset="0"/>
              </a:rPr>
              <a:t>(product) &amp; Product Type</a:t>
            </a:r>
          </a:p>
        </p:txBody>
      </p:sp>
      <p:graphicFrame>
        <p:nvGraphicFramePr>
          <p:cNvPr id="10" name="Chart 9"/>
          <p:cNvGraphicFramePr>
            <a:graphicFrameLocks/>
          </p:cNvGraphicFramePr>
          <p:nvPr>
            <p:extLst>
              <p:ext uri="{D42A27DB-BD31-4B8C-83A1-F6EECF244321}">
                <p14:modId xmlns:p14="http://schemas.microsoft.com/office/powerpoint/2010/main" val="3195508634"/>
              </p:ext>
            </p:extLst>
          </p:nvPr>
        </p:nvGraphicFramePr>
        <p:xfrm>
          <a:off x="823139" y="1707240"/>
          <a:ext cx="7398707" cy="3914775"/>
        </p:xfrm>
        <a:graphic>
          <a:graphicData uri="http://schemas.openxmlformats.org/drawingml/2006/chart">
            <c:chart xmlns:c="http://schemas.openxmlformats.org/drawingml/2006/chart" xmlns:r="http://schemas.openxmlformats.org/officeDocument/2006/relationships" r:id="rId5"/>
          </a:graphicData>
        </a:graphic>
      </p:graphicFrame>
      <p:sp>
        <p:nvSpPr>
          <p:cNvPr id="12" name="Title 1"/>
          <p:cNvSpPr txBox="1">
            <a:spLocks/>
          </p:cNvSpPr>
          <p:nvPr/>
        </p:nvSpPr>
        <p:spPr bwMode="auto">
          <a:xfrm>
            <a:off x="1985239" y="6154369"/>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solidFill>
                  <a:srgbClr val="E2141D"/>
                </a:solidFill>
                <a:latin typeface="Book Antiqua" charset="0"/>
              </a:rPr>
              <a:t>More reviews increase deviation</a:t>
            </a:r>
          </a:p>
        </p:txBody>
      </p:sp>
    </p:spTree>
    <p:extLst>
      <p:ext uri="{BB962C8B-B14F-4D97-AF65-F5344CB8AC3E}">
        <p14:creationId xmlns:p14="http://schemas.microsoft.com/office/powerpoint/2010/main" val="2473650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Data</a:t>
            </a: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graphicFrame>
        <p:nvGraphicFramePr>
          <p:cNvPr id="11" name="Chart 10"/>
          <p:cNvGraphicFramePr>
            <a:graphicFrameLocks/>
          </p:cNvGraphicFramePr>
          <p:nvPr>
            <p:extLst>
              <p:ext uri="{D42A27DB-BD31-4B8C-83A1-F6EECF244321}">
                <p14:modId xmlns:p14="http://schemas.microsoft.com/office/powerpoint/2010/main" val="4270046231"/>
              </p:ext>
            </p:extLst>
          </p:nvPr>
        </p:nvGraphicFramePr>
        <p:xfrm>
          <a:off x="823138" y="1707240"/>
          <a:ext cx="7398707" cy="3914775"/>
        </p:xfrm>
        <a:graphic>
          <a:graphicData uri="http://schemas.openxmlformats.org/drawingml/2006/chart">
            <c:chart xmlns:c="http://schemas.openxmlformats.org/drawingml/2006/chart" xmlns:r="http://schemas.openxmlformats.org/officeDocument/2006/relationships" r:id="rId5"/>
          </a:graphicData>
        </a:graphic>
      </p:graphicFrame>
      <p:sp>
        <p:nvSpPr>
          <p:cNvPr id="10" name="Title 1"/>
          <p:cNvSpPr txBox="1">
            <a:spLocks/>
          </p:cNvSpPr>
          <p:nvPr/>
        </p:nvSpPr>
        <p:spPr bwMode="auto">
          <a:xfrm>
            <a:off x="74355" y="681339"/>
            <a:ext cx="6495468" cy="493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solidFill>
                  <a:srgbClr val="E2141D"/>
                </a:solidFill>
                <a:latin typeface="Book Antiqua" charset="0"/>
              </a:rPr>
              <a:t>P</a:t>
            </a:r>
            <a:r>
              <a:rPr lang="en-US" sz="2000" baseline="-25000" dirty="0">
                <a:solidFill>
                  <a:srgbClr val="E2141D"/>
                </a:solidFill>
                <a:latin typeface="Book Antiqua" charset="0"/>
              </a:rPr>
              <a:t>i</a:t>
            </a:r>
            <a:r>
              <a:rPr lang="en-US" sz="2000" dirty="0">
                <a:solidFill>
                  <a:srgbClr val="E2141D"/>
                </a:solidFill>
                <a:latin typeface="Book Antiqua" charset="0"/>
              </a:rPr>
              <a:t>(product) &amp; Product Type</a:t>
            </a:r>
          </a:p>
        </p:txBody>
      </p:sp>
      <p:sp>
        <p:nvSpPr>
          <p:cNvPr id="8" name="Title 1"/>
          <p:cNvSpPr txBox="1">
            <a:spLocks/>
          </p:cNvSpPr>
          <p:nvPr/>
        </p:nvSpPr>
        <p:spPr bwMode="auto">
          <a:xfrm>
            <a:off x="1985239" y="6154369"/>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solidFill>
                  <a:srgbClr val="E2141D"/>
                </a:solidFill>
                <a:latin typeface="Book Antiqua" charset="0"/>
              </a:rPr>
              <a:t>Highest frequency words unrelated to performance</a:t>
            </a:r>
          </a:p>
        </p:txBody>
      </p:sp>
    </p:spTree>
    <p:extLst>
      <p:ext uri="{BB962C8B-B14F-4D97-AF65-F5344CB8AC3E}">
        <p14:creationId xmlns:p14="http://schemas.microsoft.com/office/powerpoint/2010/main" val="4158096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Data</a:t>
            </a: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sp>
        <p:nvSpPr>
          <p:cNvPr id="8" name="Title 1"/>
          <p:cNvSpPr txBox="1">
            <a:spLocks/>
          </p:cNvSpPr>
          <p:nvPr/>
        </p:nvSpPr>
        <p:spPr bwMode="auto">
          <a:xfrm>
            <a:off x="74354" y="681339"/>
            <a:ext cx="6840795"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solidFill>
                  <a:srgbClr val="E2141D"/>
                </a:solidFill>
                <a:latin typeface="Book Antiqua" charset="0"/>
              </a:rPr>
              <a:t>Would top Term Frequency – Inverse Document Frequency (TF-IDF)  be better?</a:t>
            </a:r>
          </a:p>
        </p:txBody>
      </p:sp>
      <mc:AlternateContent xmlns:mc="http://schemas.openxmlformats.org/markup-compatibility/2006" xmlns:a14="http://schemas.microsoft.com/office/drawing/2010/main">
        <mc:Choice Requires="a14">
          <p:sp>
            <p:nvSpPr>
              <p:cNvPr id="2" name="TextBox 1"/>
              <p:cNvSpPr txBox="1"/>
              <p:nvPr/>
            </p:nvSpPr>
            <p:spPr>
              <a:xfrm>
                <a:off x="74355" y="1315106"/>
                <a:ext cx="8898195" cy="98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𝑇𝐹</m:t>
                      </m:r>
                      <m:r>
                        <a:rPr lang="en-US" b="0" i="1" smtClean="0">
                          <a:latin typeface="Cambria Math" panose="02040503050406030204" pitchFamily="18" charset="0"/>
                        </a:rPr>
                        <m:t>−</m:t>
                      </m:r>
                      <m:r>
                        <a:rPr lang="en-US" b="0" i="1" smtClean="0">
                          <a:latin typeface="Cambria Math" panose="02040503050406030204" pitchFamily="18" charset="0"/>
                        </a:rPr>
                        <m:t>𝐼𝐷𝐹</m:t>
                      </m:r>
                      <m:d>
                        <m:dPr>
                          <m:ctrlPr>
                            <a:rPr lang="en-US" b="0" i="1" smtClean="0">
                              <a:latin typeface="Cambria Math" panose="02040503050406030204" pitchFamily="18" charset="0"/>
                            </a:rPr>
                          </m:ctrlPr>
                        </m:dPr>
                        <m:e>
                          <m:r>
                            <a:rPr lang="en-US" b="0" i="1" smtClean="0">
                              <a:latin typeface="Cambria Math" panose="02040503050406030204" pitchFamily="18" charset="0"/>
                            </a:rPr>
                            <m:t>𝑤𝑜𝑟𝑑</m:t>
                          </m:r>
                          <m:r>
                            <a:rPr lang="en-US" b="0" i="1" smtClean="0">
                              <a:latin typeface="Cambria Math" panose="02040503050406030204" pitchFamily="18" charset="0"/>
                            </a:rPr>
                            <m:t> , </m:t>
                          </m:r>
                          <m:r>
                            <a:rPr lang="en-US" b="0" i="1" smtClean="0">
                              <a:latin typeface="Cambria Math" panose="02040503050406030204" pitchFamily="18" charset="0"/>
                            </a:rPr>
                            <m:t>𝑑𝑜𝑐𝑢𝑚𝑒𝑛𝑡</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1</m:t>
                          </m:r>
                        </m:e>
                      </m:d>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𝑜𝑐𝑐𝑢𝑟𝑎𝑛𝑐𝑒𝑠</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𝑤𝑜𝑟𝑑</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𝑑</m:t>
                          </m:r>
                          <m:r>
                            <a:rPr lang="en-US" i="1">
                              <a:latin typeface="Cambria Math" panose="02040503050406030204" pitchFamily="18" charset="0"/>
                            </a:rPr>
                            <m:t>1</m:t>
                          </m:r>
                        </m:num>
                        <m:den>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𝑛𝑢𝑚𝑏𝑒𝑟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𝑤𝑜𝑟𝑑𝑠</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𝑑</m:t>
                          </m:r>
                          <m:r>
                            <a:rPr lang="en-US" i="1">
                              <a:latin typeface="Cambria Math" panose="02040503050406030204" pitchFamily="18" charset="0"/>
                            </a:rPr>
                            <m:t>1</m:t>
                          </m:r>
                        </m:den>
                      </m:f>
                      <m:r>
                        <a:rPr lang="en-US" i="1" smtClean="0">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𝑛𝑢𝑚𝑏𝑒𝑟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𝑑𝑜𝑐𝑢𝑚𝑒𝑛𝑡𝑠</m:t>
                                  </m:r>
                                </m:num>
                                <m:den>
                                  <m:r>
                                    <a:rPr lang="en-US" i="1">
                                      <a:latin typeface="Cambria Math" panose="02040503050406030204" pitchFamily="18" charset="0"/>
                                    </a:rPr>
                                    <m:t>𝑛𝑢𝑚𝑏𝑒𝑟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𝑑𝑜𝑐𝑢𝑚𝑒𝑛𝑡𝑠</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 </m:t>
                                  </m:r>
                                  <m:r>
                                    <a:rPr lang="en-US" i="1">
                                      <a:latin typeface="Cambria Math" panose="02040503050406030204" pitchFamily="18" charset="0"/>
                                    </a:rPr>
                                    <m:t>𝑖𝑛𝑐𝑙𝑢𝑑𝑒</m:t>
                                  </m:r>
                                  <m:r>
                                    <a:rPr lang="en-US" i="1">
                                      <a:latin typeface="Cambria Math" panose="02040503050406030204" pitchFamily="18" charset="0"/>
                                    </a:rPr>
                                    <m:t> </m:t>
                                  </m:r>
                                  <m:r>
                                    <a:rPr lang="en-US" i="1">
                                      <a:latin typeface="Cambria Math" panose="02040503050406030204" pitchFamily="18" charset="0"/>
                                    </a:rPr>
                                    <m:t>𝑤𝑜𝑟𝑑</m:t>
                                  </m:r>
                                </m:den>
                              </m:f>
                            </m:e>
                          </m:d>
                        </m:e>
                      </m:func>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4355" y="1315106"/>
                <a:ext cx="8898195" cy="985334"/>
              </a:xfrm>
              <a:prstGeom prst="rect">
                <a:avLst/>
              </a:prstGeom>
              <a:blipFill rotWithShape="0">
                <a:blip r:embed="rId5"/>
                <a:stretch>
                  <a:fillRect/>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1922219993"/>
              </p:ext>
            </p:extLst>
          </p:nvPr>
        </p:nvGraphicFramePr>
        <p:xfrm>
          <a:off x="336346" y="2643789"/>
          <a:ext cx="3554962" cy="3134674"/>
        </p:xfrm>
        <a:graphic>
          <a:graphicData uri="http://schemas.openxmlformats.org/drawingml/2006/table">
            <a:tbl>
              <a:tblPr firstRow="1" bandRow="1">
                <a:tableStyleId>{5C22544A-7EE6-4342-B048-85BDC9FD1C3A}</a:tableStyleId>
              </a:tblPr>
              <a:tblGrid>
                <a:gridCol w="1777481">
                  <a:extLst>
                    <a:ext uri="{9D8B030D-6E8A-4147-A177-3AD203B41FA5}">
                      <a16:colId xmlns:a16="http://schemas.microsoft.com/office/drawing/2014/main" val="20000"/>
                    </a:ext>
                  </a:extLst>
                </a:gridCol>
                <a:gridCol w="1777481">
                  <a:extLst>
                    <a:ext uri="{9D8B030D-6E8A-4147-A177-3AD203B41FA5}">
                      <a16:colId xmlns:a16="http://schemas.microsoft.com/office/drawing/2014/main" val="20001"/>
                    </a:ext>
                  </a:extLst>
                </a:gridCol>
              </a:tblGrid>
              <a:tr h="318355">
                <a:tc>
                  <a:txBody>
                    <a:bodyPr/>
                    <a:lstStyle/>
                    <a:p>
                      <a:pPr algn="ctr" fontAlgn="b"/>
                      <a:r>
                        <a:rPr lang="en-US" sz="1400" b="1" i="0" u="none" strike="noStrike" dirty="0">
                          <a:solidFill>
                            <a:srgbClr val="000000"/>
                          </a:solidFill>
                          <a:effectLst/>
                          <a:latin typeface="Book Antiqua" panose="02040602050305030304" pitchFamily="18" charset="0"/>
                        </a:rPr>
                        <a:t>Ranking Method</a:t>
                      </a:r>
                      <a:r>
                        <a:rPr lang="en-US" sz="1400" b="1" i="0" u="none" strike="noStrike" baseline="0" dirty="0">
                          <a:solidFill>
                            <a:srgbClr val="000000"/>
                          </a:solidFill>
                          <a:effectLst/>
                          <a:latin typeface="Book Antiqua" panose="02040602050305030304" pitchFamily="18" charset="0"/>
                        </a:rPr>
                        <a:t> 1</a:t>
                      </a:r>
                      <a:endParaRPr lang="en-US" sz="1400" b="1" i="0" u="none" strike="noStrike" dirty="0">
                        <a:solidFill>
                          <a:srgbClr val="000000"/>
                        </a:solidFill>
                        <a:effectLst/>
                        <a:latin typeface="Book Antiqua" panose="0204060205030503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dirty="0">
                          <a:solidFill>
                            <a:srgbClr val="000000"/>
                          </a:solidFill>
                          <a:effectLst/>
                          <a:latin typeface="Book Antiqua" panose="02040602050305030304" pitchFamily="18" charset="0"/>
                        </a:rPr>
                        <a:t>Ranking Method</a:t>
                      </a:r>
                      <a:r>
                        <a:rPr lang="en-US" sz="1400" b="1" i="0" u="none" strike="noStrike" baseline="0" dirty="0">
                          <a:solidFill>
                            <a:srgbClr val="000000"/>
                          </a:solidFill>
                          <a:effectLst/>
                          <a:latin typeface="Book Antiqua" panose="02040602050305030304" pitchFamily="18" charset="0"/>
                        </a:rPr>
                        <a:t> 2</a:t>
                      </a:r>
                      <a:endParaRPr lang="en-US" sz="1400" b="1" i="0" u="none" strike="noStrike" dirty="0">
                        <a:solidFill>
                          <a:srgbClr val="000000"/>
                        </a:solidFill>
                        <a:effectLst/>
                        <a:latin typeface="Book Antiqua" panose="0204060205030503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56029">
                <a:tc>
                  <a:txBody>
                    <a:bodyPr/>
                    <a:lstStyle/>
                    <a:p>
                      <a:pPr algn="ctr" fontAlgn="b"/>
                      <a:r>
                        <a:rPr lang="en-US" sz="1400" b="0" i="0" u="none" strike="noStrike" dirty="0">
                          <a:solidFill>
                            <a:srgbClr val="000000"/>
                          </a:solidFill>
                          <a:effectLst/>
                          <a:latin typeface="Book Antiqua" panose="0204060205030503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a:solidFill>
                            <a:srgbClr val="000000"/>
                          </a:solidFill>
                          <a:effectLst/>
                          <a:latin typeface="Book Antiqua" panose="0204060205030503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56029">
                <a:tc>
                  <a:txBody>
                    <a:bodyPr/>
                    <a:lstStyle/>
                    <a:p>
                      <a:pPr algn="ctr" fontAlgn="b"/>
                      <a:r>
                        <a:rPr lang="en-US" sz="1400" b="0" i="0" u="none" strike="noStrike">
                          <a:solidFill>
                            <a:srgbClr val="000000"/>
                          </a:solidFill>
                          <a:effectLst/>
                          <a:latin typeface="Book Antiqua" panose="02040602050305030304" pitchFamily="18" charset="0"/>
                        </a:rPr>
                        <a:t>blew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Book Antiqua" panose="02040602050305030304" pitchFamily="18" charset="0"/>
                        </a:rPr>
                        <a:t>blew</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56029">
                <a:tc>
                  <a:txBody>
                    <a:bodyPr/>
                    <a:lstStyle/>
                    <a:p>
                      <a:pPr algn="ctr" fontAlgn="b"/>
                      <a:r>
                        <a:rPr lang="en-US" sz="1400" b="0" i="0" u="none" strike="noStrike">
                          <a:solidFill>
                            <a:srgbClr val="000000"/>
                          </a:solidFill>
                          <a:effectLst/>
                          <a:latin typeface="Book Antiqua" panose="02040602050305030304" pitchFamily="18" charset="0"/>
                        </a:rPr>
                        <a:t>control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Book Antiqua" panose="02040602050305030304" pitchFamily="18" charset="0"/>
                        </a:rPr>
                        <a:t>control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56029">
                <a:tc>
                  <a:txBody>
                    <a:bodyPr/>
                    <a:lstStyle/>
                    <a:p>
                      <a:pPr algn="ctr" fontAlgn="b"/>
                      <a:r>
                        <a:rPr lang="en-US" sz="1400" b="0" i="0" u="none" strike="noStrike">
                          <a:solidFill>
                            <a:srgbClr val="000000"/>
                          </a:solidFill>
                          <a:effectLst/>
                          <a:latin typeface="Book Antiqua" panose="02040602050305030304" pitchFamily="18" charset="0"/>
                        </a:rPr>
                        <a:t>five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Book Antiqua" panose="02040602050305030304" pitchFamily="18" charset="0"/>
                        </a:rPr>
                        <a:t>five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56029">
                <a:tc>
                  <a:txBody>
                    <a:bodyPr/>
                    <a:lstStyle/>
                    <a:p>
                      <a:pPr algn="ctr" fontAlgn="b"/>
                      <a:r>
                        <a:rPr lang="en-US" sz="1400" b="0" i="0" u="none" strike="noStrike">
                          <a:solidFill>
                            <a:srgbClr val="000000"/>
                          </a:solidFill>
                          <a:effectLst/>
                          <a:latin typeface="Book Antiqua" panose="02040602050305030304" pitchFamily="18" charset="0"/>
                        </a:rPr>
                        <a:t>isnt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Book Antiqua" panose="02040602050305030304" pitchFamily="18" charset="0"/>
                        </a:rPr>
                        <a:t>isnt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56029">
                <a:tc>
                  <a:txBody>
                    <a:bodyPr/>
                    <a:lstStyle/>
                    <a:p>
                      <a:pPr algn="ctr" fontAlgn="b"/>
                      <a:r>
                        <a:rPr lang="en-US" sz="1400" b="0" i="0" u="none" strike="noStrike">
                          <a:solidFill>
                            <a:srgbClr val="000000"/>
                          </a:solidFill>
                          <a:effectLst/>
                          <a:latin typeface="Book Antiqua" panose="02040602050305030304" pitchFamily="18" charset="0"/>
                        </a:rPr>
                        <a:t>streaking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Book Antiqua" panose="02040602050305030304" pitchFamily="18" charset="0"/>
                        </a:rPr>
                        <a:t>streaking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56029">
                <a:tc>
                  <a:txBody>
                    <a:bodyPr/>
                    <a:lstStyle/>
                    <a:p>
                      <a:pPr algn="ctr" fontAlgn="b"/>
                      <a:r>
                        <a:rPr lang="en-US" sz="1400" b="0" i="0" u="none" strike="noStrike">
                          <a:solidFill>
                            <a:srgbClr val="000000"/>
                          </a:solidFill>
                          <a:effectLst/>
                          <a:latin typeface="Book Antiqua" panose="02040602050305030304" pitchFamily="18" charset="0"/>
                        </a:rPr>
                        <a:t>attractive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a:solidFill>
                            <a:srgbClr val="000000"/>
                          </a:solidFill>
                          <a:effectLst/>
                          <a:latin typeface="Book Antiqua" panose="02040602050305030304" pitchFamily="18" charset="0"/>
                        </a:rPr>
                        <a:t>removes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56029">
                <a:tc>
                  <a:txBody>
                    <a:bodyPr/>
                    <a:lstStyle/>
                    <a:p>
                      <a:pPr algn="ctr" fontAlgn="b"/>
                      <a:r>
                        <a:rPr lang="en-US" sz="1400" b="0" i="0" u="none" strike="noStrike">
                          <a:solidFill>
                            <a:srgbClr val="000000"/>
                          </a:solidFill>
                          <a:effectLst/>
                          <a:latin typeface="Book Antiqua" panose="02040602050305030304" pitchFamily="18" charset="0"/>
                        </a:rPr>
                        <a:t>chemicals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Book Antiqua" panose="02040602050305030304" pitchFamily="18" charset="0"/>
                        </a:rPr>
                        <a:t>claimed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56029">
                <a:tc>
                  <a:txBody>
                    <a:bodyPr/>
                    <a:lstStyle/>
                    <a:p>
                      <a:pPr algn="ctr" fontAlgn="b"/>
                      <a:r>
                        <a:rPr lang="en-US" sz="1400" b="0" i="0" u="none" strike="noStrike">
                          <a:solidFill>
                            <a:srgbClr val="000000"/>
                          </a:solidFill>
                          <a:effectLst/>
                          <a:latin typeface="Book Antiqua" panose="02040602050305030304" pitchFamily="18" charset="0"/>
                        </a:rPr>
                        <a:t>clunky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Book Antiqua" panose="02040602050305030304" pitchFamily="18" charset="0"/>
                        </a:rPr>
                        <a:t>accurate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56029">
                <a:tc>
                  <a:txBody>
                    <a:bodyPr/>
                    <a:lstStyle/>
                    <a:p>
                      <a:pPr algn="ctr" fontAlgn="b"/>
                      <a:r>
                        <a:rPr lang="en-US" sz="1400" b="0" i="0" u="none" strike="noStrike">
                          <a:solidFill>
                            <a:srgbClr val="000000"/>
                          </a:solidFill>
                          <a:effectLst/>
                          <a:latin typeface="Book Antiqua" panose="02040602050305030304" pitchFamily="18" charset="0"/>
                        </a:rPr>
                        <a:t>colored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a:solidFill>
                            <a:srgbClr val="000000"/>
                          </a:solidFill>
                          <a:effectLst/>
                          <a:latin typeface="Book Antiqua" panose="02040602050305030304" pitchFamily="18" charset="0"/>
                        </a:rPr>
                        <a:t>artist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56029">
                <a:tc>
                  <a:txBody>
                    <a:bodyPr/>
                    <a:lstStyle/>
                    <a:p>
                      <a:pPr algn="ctr" fontAlgn="b"/>
                      <a:r>
                        <a:rPr lang="en-US" sz="1400" b="0" i="0" u="none" strike="noStrike">
                          <a:solidFill>
                            <a:srgbClr val="000000"/>
                          </a:solidFill>
                          <a:effectLst/>
                          <a:latin typeface="Book Antiqua" panose="02040602050305030304" pitchFamily="18" charset="0"/>
                        </a:rPr>
                        <a:t>commented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0" i="0" u="none" strike="noStrike" dirty="0">
                          <a:solidFill>
                            <a:srgbClr val="000000"/>
                          </a:solidFill>
                          <a:effectLst/>
                          <a:latin typeface="Book Antiqua" panose="02040602050305030304" pitchFamily="18" charset="0"/>
                        </a:rPr>
                        <a:t>attempt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97389192"/>
              </p:ext>
            </p:extLst>
          </p:nvPr>
        </p:nvGraphicFramePr>
        <p:xfrm>
          <a:off x="4024312" y="2643789"/>
          <a:ext cx="4948240" cy="1827530"/>
        </p:xfrm>
        <a:graphic>
          <a:graphicData uri="http://schemas.openxmlformats.org/drawingml/2006/table">
            <a:tbl>
              <a:tblPr firstRow="1" bandRow="1">
                <a:tableStyleId>{5C22544A-7EE6-4342-B048-85BDC9FD1C3A}</a:tableStyleId>
              </a:tblPr>
              <a:tblGrid>
                <a:gridCol w="989648">
                  <a:extLst>
                    <a:ext uri="{9D8B030D-6E8A-4147-A177-3AD203B41FA5}">
                      <a16:colId xmlns:a16="http://schemas.microsoft.com/office/drawing/2014/main" val="20000"/>
                    </a:ext>
                  </a:extLst>
                </a:gridCol>
                <a:gridCol w="989648">
                  <a:extLst>
                    <a:ext uri="{9D8B030D-6E8A-4147-A177-3AD203B41FA5}">
                      <a16:colId xmlns:a16="http://schemas.microsoft.com/office/drawing/2014/main" val="20001"/>
                    </a:ext>
                  </a:extLst>
                </a:gridCol>
                <a:gridCol w="989648">
                  <a:extLst>
                    <a:ext uri="{9D8B030D-6E8A-4147-A177-3AD203B41FA5}">
                      <a16:colId xmlns:a16="http://schemas.microsoft.com/office/drawing/2014/main" val="20002"/>
                    </a:ext>
                  </a:extLst>
                </a:gridCol>
                <a:gridCol w="989648">
                  <a:extLst>
                    <a:ext uri="{9D8B030D-6E8A-4147-A177-3AD203B41FA5}">
                      <a16:colId xmlns:a16="http://schemas.microsoft.com/office/drawing/2014/main" val="20003"/>
                    </a:ext>
                  </a:extLst>
                </a:gridCol>
                <a:gridCol w="989648">
                  <a:extLst>
                    <a:ext uri="{9D8B030D-6E8A-4147-A177-3AD203B41FA5}">
                      <a16:colId xmlns:a16="http://schemas.microsoft.com/office/drawing/2014/main" val="20004"/>
                    </a:ext>
                  </a:extLst>
                </a:gridCol>
              </a:tblGrid>
              <a:tr h="370840">
                <a:tc>
                  <a:txBody>
                    <a:bodyPr/>
                    <a:lstStyle/>
                    <a:p>
                      <a:pPr algn="ctr" fontAlgn="b"/>
                      <a:r>
                        <a:rPr lang="en-US" sz="1400" b="1" i="0" u="none" strike="noStrike" dirty="0">
                          <a:solidFill>
                            <a:srgbClr val="000000"/>
                          </a:solidFill>
                          <a:effectLst/>
                          <a:latin typeface="Book Antiqua" panose="02040602050305030304" pitchFamily="18" charset="0"/>
                        </a:rPr>
                        <a:t>Product</a:t>
                      </a:r>
                      <a:r>
                        <a:rPr lang="en-US" sz="1400" b="1" i="0" u="none" strike="noStrike" baseline="0" dirty="0">
                          <a:solidFill>
                            <a:srgbClr val="000000"/>
                          </a:solidFill>
                          <a:effectLst/>
                          <a:latin typeface="Book Antiqua" panose="02040602050305030304" pitchFamily="18" charset="0"/>
                        </a:rPr>
                        <a:t> ID</a:t>
                      </a:r>
                      <a:endParaRPr lang="en-US" sz="1400" b="1" i="0" u="none" strike="noStrike" dirty="0">
                        <a:solidFill>
                          <a:srgbClr val="000000"/>
                        </a:solidFill>
                        <a:effectLst/>
                        <a:latin typeface="Book Antiqua" panose="0204060205030503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Book Antiqua" panose="02040602050305030304" pitchFamily="18" charset="0"/>
                        </a:rPr>
                        <a:t>39778167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Book Antiqua" panose="02040602050305030304" pitchFamily="18" charset="0"/>
                        </a:rPr>
                        <a:t>741279458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Book Antiqua" panose="02040602050305030304" pitchFamily="18" charset="0"/>
                        </a:rPr>
                        <a:t>545046156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1" i="0" u="none" strike="noStrike" dirty="0">
                          <a:solidFill>
                            <a:srgbClr val="000000"/>
                          </a:solidFill>
                          <a:effectLst/>
                          <a:latin typeface="Book Antiqua" panose="02040602050305030304" pitchFamily="18" charset="0"/>
                        </a:rPr>
                        <a:t>537836300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fontAlgn="b"/>
                      <a:r>
                        <a:rPr lang="en-US" sz="1400" b="1" i="0" u="none" strike="noStrike" dirty="0">
                          <a:solidFill>
                            <a:srgbClr val="000000"/>
                          </a:solidFill>
                          <a:effectLst/>
                          <a:latin typeface="Book Antiqua" panose="02040602050305030304" pitchFamily="18" charset="0"/>
                        </a:rPr>
                        <a:t>Total</a:t>
                      </a:r>
                      <a:r>
                        <a:rPr lang="en-US" sz="1400" b="1" i="0" u="none" strike="noStrike" baseline="0" dirty="0">
                          <a:solidFill>
                            <a:srgbClr val="000000"/>
                          </a:solidFill>
                          <a:effectLst/>
                          <a:latin typeface="Book Antiqua" panose="02040602050305030304" pitchFamily="18" charset="0"/>
                        </a:rPr>
                        <a:t> Number of Reviews</a:t>
                      </a:r>
                      <a:endParaRPr lang="en-US" sz="1400" b="1" i="0" u="none" strike="noStrike" dirty="0">
                        <a:solidFill>
                          <a:srgbClr val="000000"/>
                        </a:solidFill>
                        <a:effectLst/>
                        <a:latin typeface="Book Antiqua" panose="0204060205030503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Book Antiqua" panose="02040602050305030304" pitchFamily="18" charset="0"/>
                        </a:rPr>
                        <a:t>2539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Book Antiqua" panose="02040602050305030304" pitchFamily="18" charset="0"/>
                        </a:rPr>
                        <a:t>1431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Book Antiqua" panose="02040602050305030304" pitchFamily="18" charset="0"/>
                        </a:rPr>
                        <a:t>719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Book Antiqua" panose="02040602050305030304" pitchFamily="18" charset="0"/>
                        </a:rPr>
                        <a:t>787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fontAlgn="b"/>
                      <a:r>
                        <a:rPr lang="en-US" sz="1400" b="1" i="0" u="none" strike="noStrike" dirty="0">
                          <a:solidFill>
                            <a:srgbClr val="000000"/>
                          </a:solidFill>
                          <a:effectLst/>
                          <a:latin typeface="Book Antiqua" panose="02040602050305030304" pitchFamily="18" charset="0"/>
                        </a:rPr>
                        <a:t>Average</a:t>
                      </a:r>
                      <a:r>
                        <a:rPr lang="en-US" sz="1400" b="1" i="0" u="none" strike="noStrike" baseline="0" dirty="0">
                          <a:solidFill>
                            <a:srgbClr val="000000"/>
                          </a:solidFill>
                          <a:effectLst/>
                          <a:latin typeface="Book Antiqua" panose="02040602050305030304" pitchFamily="18" charset="0"/>
                        </a:rPr>
                        <a:t> Star Rating</a:t>
                      </a:r>
                      <a:endParaRPr lang="en-US" sz="1400" b="1" i="0" u="none" strike="noStrike" dirty="0">
                        <a:solidFill>
                          <a:srgbClr val="000000"/>
                        </a:solidFill>
                        <a:effectLst/>
                        <a:latin typeface="Book Antiqua" panose="02040602050305030304" pitchFamily="18"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Book Antiqua" panose="02040602050305030304" pitchFamily="18" charset="0"/>
                        </a:rPr>
                        <a:t>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Book Antiqua" panose="02040602050305030304" pitchFamily="18" charset="0"/>
                        </a:rPr>
                        <a:t>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Book Antiqua" panose="02040602050305030304" pitchFamily="18" charset="0"/>
                        </a:rPr>
                        <a:t>4.2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a:solidFill>
                            <a:srgbClr val="000000"/>
                          </a:solidFill>
                          <a:effectLst/>
                          <a:latin typeface="Book Antiqua" panose="02040602050305030304" pitchFamily="18" charset="0"/>
                        </a:rPr>
                        <a:t>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fontAlgn="b"/>
                      <a:r>
                        <a:rPr lang="en-US" sz="1400" b="1" i="0" u="none" strike="noStrike" dirty="0">
                          <a:solidFill>
                            <a:srgbClr val="000000"/>
                          </a:solidFill>
                          <a:effectLst/>
                          <a:latin typeface="Book Antiqua" panose="02040602050305030304" pitchFamily="18" charset="0"/>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Book Antiqua" panose="02040602050305030304" pitchFamily="18" charset="0"/>
                        </a:rPr>
                        <a:t>7.96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Book Antiqua" panose="02040602050305030304" pitchFamily="18" charset="0"/>
                        </a:rPr>
                        <a:t>7.44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Book Antiqua" panose="02040602050305030304" pitchFamily="18" charset="0"/>
                        </a:rPr>
                        <a:t>6.61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Book Antiqua" panose="02040602050305030304" pitchFamily="18" charset="0"/>
                        </a:rPr>
                        <a:t>6.75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3" name="TextBox 12"/>
          <p:cNvSpPr txBox="1"/>
          <p:nvPr/>
        </p:nvSpPr>
        <p:spPr>
          <a:xfrm>
            <a:off x="4024312" y="4600575"/>
            <a:ext cx="4948238" cy="584775"/>
          </a:xfrm>
          <a:prstGeom prst="rect">
            <a:avLst/>
          </a:prstGeom>
          <a:noFill/>
        </p:spPr>
        <p:txBody>
          <a:bodyPr wrap="square" rtlCol="0">
            <a:spAutoFit/>
          </a:bodyPr>
          <a:lstStyle/>
          <a:p>
            <a:r>
              <a:rPr lang="en-US" sz="1600" dirty="0">
                <a:latin typeface="Book Antiqua" panose="02040602050305030304" pitchFamily="18" charset="0"/>
              </a:rPr>
              <a:t>Again appears to be a function of the total number of reviews, rather than the performance.</a:t>
            </a:r>
          </a:p>
        </p:txBody>
      </p:sp>
      <p:sp>
        <p:nvSpPr>
          <p:cNvPr id="14" name="Title 1"/>
          <p:cNvSpPr txBox="1">
            <a:spLocks/>
          </p:cNvSpPr>
          <p:nvPr/>
        </p:nvSpPr>
        <p:spPr bwMode="auto">
          <a:xfrm>
            <a:off x="1985239" y="6154369"/>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solidFill>
                  <a:srgbClr val="E2141D"/>
                </a:solidFill>
                <a:latin typeface="Book Antiqua" charset="0"/>
              </a:rPr>
              <a:t>Highest frequency words unrelated to performance</a:t>
            </a:r>
          </a:p>
        </p:txBody>
      </p:sp>
    </p:spTree>
    <p:extLst>
      <p:ext uri="{BB962C8B-B14F-4D97-AF65-F5344CB8AC3E}">
        <p14:creationId xmlns:p14="http://schemas.microsoft.com/office/powerpoint/2010/main" val="1508999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843771" y="47572"/>
            <a:ext cx="1273872" cy="1267534"/>
          </a:xfrm>
          <a:prstGeom prst="rect">
            <a:avLst/>
          </a:prstGeom>
        </p:spPr>
      </p:pic>
      <p:sp>
        <p:nvSpPr>
          <p:cNvPr id="6"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Data</a:t>
            </a: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sp>
        <p:nvSpPr>
          <p:cNvPr id="8" name="Title 1"/>
          <p:cNvSpPr txBox="1">
            <a:spLocks/>
          </p:cNvSpPr>
          <p:nvPr/>
        </p:nvSpPr>
        <p:spPr bwMode="auto">
          <a:xfrm>
            <a:off x="74354" y="681338"/>
            <a:ext cx="6840795" cy="1071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Molecular </a:t>
            </a:r>
            <a:r>
              <a:rPr lang="en-US" sz="2400" dirty="0" err="1">
                <a:solidFill>
                  <a:srgbClr val="E2141D"/>
                </a:solidFill>
                <a:latin typeface="Book Antiqua" charset="0"/>
              </a:rPr>
              <a:t>Featurization</a:t>
            </a:r>
            <a:r>
              <a:rPr lang="en-US" sz="2400" dirty="0">
                <a:solidFill>
                  <a:srgbClr val="E2141D"/>
                </a:solidFill>
                <a:latin typeface="Book Antiqua" charset="0"/>
              </a:rPr>
              <a:t>:</a:t>
            </a:r>
          </a:p>
        </p:txBody>
      </p:sp>
      <p:sp>
        <p:nvSpPr>
          <p:cNvPr id="2" name="Rectangle 1"/>
          <p:cNvSpPr/>
          <p:nvPr/>
        </p:nvSpPr>
        <p:spPr>
          <a:xfrm>
            <a:off x="55168" y="1140768"/>
            <a:ext cx="5031182" cy="4801314"/>
          </a:xfrm>
          <a:prstGeom prst="rect">
            <a:avLst/>
          </a:prstGeom>
        </p:spPr>
        <p:txBody>
          <a:bodyPr wrap="square">
            <a:spAutoFit/>
          </a:bodyPr>
          <a:lstStyle/>
          <a:p>
            <a:pPr algn="just"/>
            <a:r>
              <a:rPr lang="en-US" dirty="0">
                <a:latin typeface="Book Antiqua" panose="02040602050305030304" pitchFamily="18" charset="0"/>
              </a:rPr>
              <a:t>	</a:t>
            </a:r>
            <a:r>
              <a:rPr lang="en-US" dirty="0" err="1">
                <a:latin typeface="Book Antiqua" panose="02040602050305030304" pitchFamily="18" charset="0"/>
              </a:rPr>
              <a:t>BalabanJ</a:t>
            </a:r>
            <a:r>
              <a:rPr lang="en-US" dirty="0">
                <a:latin typeface="Book Antiqua" panose="02040602050305030304" pitchFamily="18" charset="0"/>
              </a:rPr>
              <a:t>		</a:t>
            </a:r>
            <a:r>
              <a:rPr lang="en-US" dirty="0" err="1">
                <a:latin typeface="Book Antiqua" panose="02040602050305030304" pitchFamily="18" charset="0"/>
              </a:rPr>
              <a:t>BertzCT</a:t>
            </a:r>
            <a:r>
              <a:rPr lang="en-US" dirty="0">
                <a:latin typeface="Book Antiqua" panose="02040602050305030304" pitchFamily="18" charset="0"/>
              </a:rPr>
              <a:t>		Chi0	Chi0n	Chi0v	Chi1	Chi1n	Chi1v	Chi2n	Chi2v	Chi3n	Chi3v	Chi4n	Chi4v	EState_VSA1	EState_VSA10	EState_VSA11	EState_VSA2	EState_VSA3	EState_VSA4	EState_VSA5	EState_VSA6	EState_VSA7	EState_VSA8	EState_VSA9	</a:t>
            </a:r>
            <a:r>
              <a:rPr lang="en-US" dirty="0" err="1">
                <a:latin typeface="Book Antiqua" panose="02040602050305030304" pitchFamily="18" charset="0"/>
              </a:rPr>
              <a:t>ExactMolWt</a:t>
            </a:r>
            <a:r>
              <a:rPr lang="en-US" dirty="0">
                <a:latin typeface="Book Antiqua" panose="02040602050305030304" pitchFamily="18" charset="0"/>
              </a:rPr>
              <a:t>	FpDensityMorgan1	FpDensityMorgan2	FpDensityMorgan3	FractionCSP3	</a:t>
            </a:r>
            <a:r>
              <a:rPr lang="en-US" dirty="0" err="1">
                <a:latin typeface="Book Antiqua" panose="02040602050305030304" pitchFamily="18" charset="0"/>
              </a:rPr>
              <a:t>HallKierAlpha</a:t>
            </a:r>
            <a:r>
              <a:rPr lang="en-US" dirty="0">
                <a:latin typeface="Book Antiqua" panose="02040602050305030304" pitchFamily="18" charset="0"/>
              </a:rPr>
              <a:t>	</a:t>
            </a:r>
            <a:r>
              <a:rPr lang="en-US" dirty="0" err="1">
                <a:latin typeface="Book Antiqua" panose="02040602050305030304" pitchFamily="18" charset="0"/>
              </a:rPr>
              <a:t>HeavyAtomCount</a:t>
            </a:r>
            <a:r>
              <a:rPr lang="en-US" dirty="0">
                <a:latin typeface="Book Antiqua" panose="02040602050305030304" pitchFamily="18" charset="0"/>
              </a:rPr>
              <a:t>	</a:t>
            </a:r>
            <a:r>
              <a:rPr lang="en-US" dirty="0" err="1">
                <a:latin typeface="Book Antiqua" panose="02040602050305030304" pitchFamily="18" charset="0"/>
              </a:rPr>
              <a:t>HeavyAtomMolWt</a:t>
            </a:r>
            <a:r>
              <a:rPr lang="en-US" dirty="0">
                <a:latin typeface="Book Antiqua" panose="02040602050305030304" pitchFamily="18" charset="0"/>
              </a:rPr>
              <a:t>	</a:t>
            </a:r>
            <a:r>
              <a:rPr lang="en-US" dirty="0" err="1">
                <a:latin typeface="Book Antiqua" panose="02040602050305030304" pitchFamily="18" charset="0"/>
              </a:rPr>
              <a:t>Ipc</a:t>
            </a:r>
            <a:r>
              <a:rPr lang="en-US" dirty="0">
                <a:latin typeface="Book Antiqua" panose="02040602050305030304" pitchFamily="18" charset="0"/>
              </a:rPr>
              <a:t>	Kappa1	Kappa2	Kappa3	</a:t>
            </a:r>
            <a:r>
              <a:rPr lang="en-US" dirty="0" err="1">
                <a:latin typeface="Book Antiqua" panose="02040602050305030304" pitchFamily="18" charset="0"/>
              </a:rPr>
              <a:t>LabuteASA</a:t>
            </a:r>
            <a:r>
              <a:rPr lang="en-US" dirty="0">
                <a:latin typeface="Book Antiqua" panose="02040602050305030304" pitchFamily="18" charset="0"/>
              </a:rPr>
              <a:t>	</a:t>
            </a:r>
            <a:r>
              <a:rPr lang="en-US" dirty="0" err="1">
                <a:latin typeface="Book Antiqua" panose="02040602050305030304" pitchFamily="18" charset="0"/>
              </a:rPr>
              <a:t>MaxAbsEStateIndex</a:t>
            </a:r>
            <a:r>
              <a:rPr lang="en-US" dirty="0">
                <a:latin typeface="Book Antiqua" panose="02040602050305030304" pitchFamily="18" charset="0"/>
              </a:rPr>
              <a:t>	</a:t>
            </a:r>
            <a:r>
              <a:rPr lang="en-US" dirty="0" err="1">
                <a:latin typeface="Book Antiqua" panose="02040602050305030304" pitchFamily="18" charset="0"/>
              </a:rPr>
              <a:t>MaxAbsPartialCharge</a:t>
            </a:r>
            <a:r>
              <a:rPr lang="en-US" dirty="0">
                <a:latin typeface="Book Antiqua" panose="02040602050305030304" pitchFamily="18" charset="0"/>
              </a:rPr>
              <a:t>	</a:t>
            </a:r>
            <a:r>
              <a:rPr lang="en-US" dirty="0" err="1">
                <a:latin typeface="Book Antiqua" panose="02040602050305030304" pitchFamily="18" charset="0"/>
              </a:rPr>
              <a:t>MaxEStateIndex</a:t>
            </a:r>
            <a:r>
              <a:rPr lang="en-US" dirty="0">
                <a:latin typeface="Book Antiqua" panose="02040602050305030304" pitchFamily="18" charset="0"/>
              </a:rPr>
              <a:t>	</a:t>
            </a:r>
            <a:r>
              <a:rPr lang="en-US" dirty="0" err="1">
                <a:latin typeface="Book Antiqua" panose="02040602050305030304" pitchFamily="18" charset="0"/>
              </a:rPr>
              <a:t>MaxPartialCharge</a:t>
            </a:r>
            <a:r>
              <a:rPr lang="en-US" dirty="0">
                <a:latin typeface="Book Antiqua" panose="02040602050305030304" pitchFamily="18" charset="0"/>
              </a:rPr>
              <a:t>	</a:t>
            </a:r>
            <a:r>
              <a:rPr lang="en-US" dirty="0" err="1">
                <a:latin typeface="Book Antiqua" panose="02040602050305030304" pitchFamily="18" charset="0"/>
              </a:rPr>
              <a:t>MinAbsEStateIndex</a:t>
            </a:r>
            <a:r>
              <a:rPr lang="en-US" dirty="0">
                <a:latin typeface="Book Antiqua" panose="02040602050305030304" pitchFamily="18" charset="0"/>
              </a:rPr>
              <a:t>	</a:t>
            </a:r>
            <a:r>
              <a:rPr lang="en-US" dirty="0" err="1">
                <a:latin typeface="Book Antiqua" panose="02040602050305030304" pitchFamily="18" charset="0"/>
              </a:rPr>
              <a:t>MinAbsPartialCharge</a:t>
            </a:r>
            <a:r>
              <a:rPr lang="en-US" dirty="0">
                <a:latin typeface="Book Antiqua" panose="02040602050305030304" pitchFamily="18" charset="0"/>
              </a:rPr>
              <a:t>	</a:t>
            </a:r>
            <a:r>
              <a:rPr lang="en-US" b="1" dirty="0">
                <a:latin typeface="Book Antiqua" panose="02040602050305030304" pitchFamily="18" charset="0"/>
              </a:rPr>
              <a:t>…</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9501" y="1777807"/>
            <a:ext cx="3871296" cy="3804234"/>
          </a:xfrm>
          <a:prstGeom prst="rect">
            <a:avLst/>
          </a:prstGeom>
        </p:spPr>
      </p:pic>
    </p:spTree>
    <p:extLst>
      <p:ext uri="{BB962C8B-B14F-4D97-AF65-F5344CB8AC3E}">
        <p14:creationId xmlns:p14="http://schemas.microsoft.com/office/powerpoint/2010/main" val="20322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7843771" y="47572"/>
            <a:ext cx="1273872" cy="1267534"/>
          </a:xfrm>
          <a:prstGeom prst="rect">
            <a:avLst/>
          </a:prstGeom>
        </p:spPr>
      </p:pic>
      <p:sp>
        <p:nvSpPr>
          <p:cNvPr id="6"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Data</a:t>
            </a:r>
          </a:p>
        </p:txBody>
      </p:sp>
      <p:pic>
        <p:nvPicPr>
          <p:cNvPr id="7" name="Picture 6"/>
          <p:cNvPicPr>
            <a:picLocks noChangeAspect="1"/>
          </p:cNvPicPr>
          <p:nvPr/>
        </p:nvPicPr>
        <p:blipFill>
          <a:blip r:embed="rId5"/>
          <a:stretch>
            <a:fillRect/>
          </a:stretch>
        </p:blipFill>
        <p:spPr>
          <a:xfrm>
            <a:off x="74218" y="6154369"/>
            <a:ext cx="1497842" cy="648416"/>
          </a:xfrm>
          <a:prstGeom prst="rect">
            <a:avLst/>
          </a:prstGeom>
        </p:spPr>
      </p:pic>
      <p:sp>
        <p:nvSpPr>
          <p:cNvPr id="8" name="Title 1"/>
          <p:cNvSpPr txBox="1">
            <a:spLocks/>
          </p:cNvSpPr>
          <p:nvPr/>
        </p:nvSpPr>
        <p:spPr bwMode="auto">
          <a:xfrm>
            <a:off x="74354" y="681338"/>
            <a:ext cx="6840795" cy="173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How to handle mixtures?</a:t>
            </a:r>
            <a:endParaRPr lang="en-US" sz="2400" dirty="0">
              <a:latin typeface="Book Antiqua" charset="0"/>
            </a:endParaRPr>
          </a:p>
        </p:txBody>
      </p:sp>
      <p:grpSp>
        <p:nvGrpSpPr>
          <p:cNvPr id="14" name="Group 13"/>
          <p:cNvGrpSpPr/>
          <p:nvPr/>
        </p:nvGrpSpPr>
        <p:grpSpPr>
          <a:xfrm>
            <a:off x="224365" y="1694447"/>
            <a:ext cx="8695271" cy="3469107"/>
            <a:chOff x="243556" y="2000250"/>
            <a:chExt cx="8695271" cy="3469107"/>
          </a:xfrm>
        </p:grpSpPr>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b="74255"/>
            <a:stretch/>
          </p:blipFill>
          <p:spPr>
            <a:xfrm>
              <a:off x="243556" y="2442373"/>
              <a:ext cx="2733208" cy="1480615"/>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t="25603" b="40786"/>
            <a:stretch/>
          </p:blipFill>
          <p:spPr>
            <a:xfrm>
              <a:off x="3239033" y="2216188"/>
              <a:ext cx="2733208" cy="1932986"/>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58879"/>
            <a:stretch/>
          </p:blipFill>
          <p:spPr>
            <a:xfrm>
              <a:off x="6171923" y="2000250"/>
              <a:ext cx="2733208" cy="2364863"/>
            </a:xfrm>
            <a:prstGeom prst="rect">
              <a:avLst/>
            </a:prstGeom>
          </p:spPr>
        </p:pic>
        <p:sp>
          <p:nvSpPr>
            <p:cNvPr id="11" name="Title 1"/>
            <p:cNvSpPr txBox="1">
              <a:spLocks/>
            </p:cNvSpPr>
            <p:nvPr/>
          </p:nvSpPr>
          <p:spPr bwMode="auto">
            <a:xfrm>
              <a:off x="1028211" y="4602587"/>
              <a:ext cx="1163897" cy="826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400" dirty="0">
                  <a:latin typeface="Book Antiqua" charset="0"/>
                </a:rPr>
                <a:t>Ideal</a:t>
              </a:r>
            </a:p>
          </p:txBody>
        </p:sp>
        <p:sp>
          <p:nvSpPr>
            <p:cNvPr id="12" name="Title 1"/>
            <p:cNvSpPr txBox="1">
              <a:spLocks/>
            </p:cNvSpPr>
            <p:nvPr/>
          </p:nvSpPr>
          <p:spPr bwMode="auto">
            <a:xfrm>
              <a:off x="3685251" y="4600351"/>
              <a:ext cx="1840773" cy="8288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latin typeface="Book Antiqua" charset="0"/>
                </a:rPr>
                <a:t>Non-Ideal</a:t>
              </a:r>
            </a:p>
          </p:txBody>
        </p:sp>
        <p:sp>
          <p:nvSpPr>
            <p:cNvPr id="13" name="Title 1"/>
            <p:cNvSpPr txBox="1">
              <a:spLocks/>
            </p:cNvSpPr>
            <p:nvPr/>
          </p:nvSpPr>
          <p:spPr bwMode="auto">
            <a:xfrm>
              <a:off x="6138228" y="4600351"/>
              <a:ext cx="2800599" cy="869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400" dirty="0">
                  <a:latin typeface="Book Antiqua" charset="0"/>
                </a:rPr>
                <a:t>Uncertainties in composition</a:t>
              </a:r>
            </a:p>
          </p:txBody>
        </p:sp>
      </p:grpSp>
      <p:graphicFrame>
        <p:nvGraphicFramePr>
          <p:cNvPr id="2" name="Object 1"/>
          <p:cNvGraphicFramePr>
            <a:graphicFrameLocks noChangeAspect="1"/>
          </p:cNvGraphicFramePr>
          <p:nvPr>
            <p:extLst>
              <p:ext uri="{D42A27DB-BD31-4B8C-83A1-F6EECF244321}">
                <p14:modId xmlns:p14="http://schemas.microsoft.com/office/powerpoint/2010/main" val="4066168301"/>
              </p:ext>
            </p:extLst>
          </p:nvPr>
        </p:nvGraphicFramePr>
        <p:xfrm>
          <a:off x="203981" y="5167201"/>
          <a:ext cx="2359025" cy="755650"/>
        </p:xfrm>
        <a:graphic>
          <a:graphicData uri="http://schemas.openxmlformats.org/presentationml/2006/ole">
            <mc:AlternateContent xmlns:mc="http://schemas.openxmlformats.org/markup-compatibility/2006">
              <mc:Choice xmlns:v="urn:schemas-microsoft-com:vml" Requires="v">
                <p:oleObj spid="_x0000_s5143" name="Equation" r:id="rId7" imgW="1244520" imgH="393480" progId="Equation.DSMT4">
                  <p:embed/>
                </p:oleObj>
              </mc:Choice>
              <mc:Fallback>
                <p:oleObj name="Equation" r:id="rId7" imgW="1244520" imgH="393480" progId="Equation.DSMT4">
                  <p:embed/>
                  <p:pic>
                    <p:nvPicPr>
                      <p:cNvPr id="0" name=""/>
                      <p:cNvPicPr/>
                      <p:nvPr/>
                    </p:nvPicPr>
                    <p:blipFill>
                      <a:blip r:embed="rId8"/>
                      <a:stretch>
                        <a:fillRect/>
                      </a:stretch>
                    </p:blipFill>
                    <p:spPr>
                      <a:xfrm>
                        <a:off x="203981" y="5167201"/>
                        <a:ext cx="2359025" cy="75565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789175744"/>
              </p:ext>
            </p:extLst>
          </p:nvPr>
        </p:nvGraphicFramePr>
        <p:xfrm>
          <a:off x="2913221" y="5167201"/>
          <a:ext cx="3346450" cy="843874"/>
        </p:xfrm>
        <a:graphic>
          <a:graphicData uri="http://schemas.openxmlformats.org/presentationml/2006/ole">
            <mc:AlternateContent xmlns:mc="http://schemas.openxmlformats.org/markup-compatibility/2006">
              <mc:Choice xmlns:v="urn:schemas-microsoft-com:vml" Requires="v">
                <p:oleObj spid="_x0000_s5144" name="Equation" r:id="rId9" imgW="1638000" imgH="457200" progId="Equation.DSMT4">
                  <p:embed/>
                </p:oleObj>
              </mc:Choice>
              <mc:Fallback>
                <p:oleObj name="Equation" r:id="rId9" imgW="1638000" imgH="457200" progId="Equation.DSMT4">
                  <p:embed/>
                  <p:pic>
                    <p:nvPicPr>
                      <p:cNvPr id="0" name=""/>
                      <p:cNvPicPr/>
                      <p:nvPr/>
                    </p:nvPicPr>
                    <p:blipFill>
                      <a:blip r:embed="rId10"/>
                      <a:stretch>
                        <a:fillRect/>
                      </a:stretch>
                    </p:blipFill>
                    <p:spPr>
                      <a:xfrm>
                        <a:off x="2913221" y="5167201"/>
                        <a:ext cx="3346450" cy="843874"/>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718051492"/>
              </p:ext>
            </p:extLst>
          </p:nvPr>
        </p:nvGraphicFramePr>
        <p:xfrm>
          <a:off x="6745417" y="5167201"/>
          <a:ext cx="1530350" cy="422275"/>
        </p:xfrm>
        <a:graphic>
          <a:graphicData uri="http://schemas.openxmlformats.org/presentationml/2006/ole">
            <mc:AlternateContent xmlns:mc="http://schemas.openxmlformats.org/markup-compatibility/2006">
              <mc:Choice xmlns:v="urn:schemas-microsoft-com:vml" Requires="v">
                <p:oleObj spid="_x0000_s5145" name="Equation" r:id="rId11" imgW="749160" imgH="228600" progId="Equation.DSMT4">
                  <p:embed/>
                </p:oleObj>
              </mc:Choice>
              <mc:Fallback>
                <p:oleObj name="Equation" r:id="rId11" imgW="749160" imgH="228600" progId="Equation.DSMT4">
                  <p:embed/>
                  <p:pic>
                    <p:nvPicPr>
                      <p:cNvPr id="0" name=""/>
                      <p:cNvPicPr/>
                      <p:nvPr/>
                    </p:nvPicPr>
                    <p:blipFill>
                      <a:blip r:embed="rId12"/>
                      <a:stretch>
                        <a:fillRect/>
                      </a:stretch>
                    </p:blipFill>
                    <p:spPr>
                      <a:xfrm>
                        <a:off x="6745417" y="5167201"/>
                        <a:ext cx="1530350" cy="422275"/>
                      </a:xfrm>
                      <a:prstGeom prst="rect">
                        <a:avLst/>
                      </a:prstGeom>
                    </p:spPr>
                  </p:pic>
                </p:oleObj>
              </mc:Fallback>
            </mc:AlternateContent>
          </a:graphicData>
        </a:graphic>
      </p:graphicFrame>
    </p:spTree>
    <p:extLst>
      <p:ext uri="{BB962C8B-B14F-4D97-AF65-F5344CB8AC3E}">
        <p14:creationId xmlns:p14="http://schemas.microsoft.com/office/powerpoint/2010/main" val="562217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5"/>
          <p:cNvPicPr preferRelativeResize="0"/>
          <p:nvPr/>
        </p:nvPicPr>
        <p:blipFill rotWithShape="1">
          <a:blip r:embed="rId3">
            <a:alphaModFix/>
          </a:blip>
          <a:srcRect/>
          <a:stretch/>
        </p:blipFill>
        <p:spPr>
          <a:xfrm>
            <a:off x="7843771" y="47572"/>
            <a:ext cx="1273872" cy="1267534"/>
          </a:xfrm>
          <a:prstGeom prst="rect">
            <a:avLst/>
          </a:prstGeom>
          <a:noFill/>
          <a:ln>
            <a:noFill/>
          </a:ln>
        </p:spPr>
      </p:pic>
      <p:sp>
        <p:nvSpPr>
          <p:cNvPr id="81" name="Google Shape;81;p5"/>
          <p:cNvSpPr txBox="1"/>
          <p:nvPr/>
        </p:nvSpPr>
        <p:spPr>
          <a:xfrm>
            <a:off x="74355" y="57918"/>
            <a:ext cx="6495600" cy="52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rgbClr val="E2141D"/>
                </a:solidFill>
                <a:latin typeface="Book Antiqua"/>
                <a:ea typeface="Book Antiqua"/>
                <a:cs typeface="Book Antiqua"/>
                <a:sym typeface="Book Antiqua"/>
              </a:rPr>
              <a:t>Data</a:t>
            </a:r>
            <a:endParaRPr/>
          </a:p>
        </p:txBody>
      </p:sp>
      <p:pic>
        <p:nvPicPr>
          <p:cNvPr id="82" name="Google Shape;82;p5"/>
          <p:cNvPicPr preferRelativeResize="0"/>
          <p:nvPr/>
        </p:nvPicPr>
        <p:blipFill rotWithShape="1">
          <a:blip r:embed="rId4">
            <a:alphaModFix/>
          </a:blip>
          <a:srcRect/>
          <a:stretch/>
        </p:blipFill>
        <p:spPr>
          <a:xfrm>
            <a:off x="74218" y="6154369"/>
            <a:ext cx="1497842" cy="648416"/>
          </a:xfrm>
          <a:prstGeom prst="rect">
            <a:avLst/>
          </a:prstGeom>
          <a:noFill/>
          <a:ln>
            <a:noFill/>
          </a:ln>
        </p:spPr>
      </p:pic>
      <p:pic>
        <p:nvPicPr>
          <p:cNvPr id="13" name="Picture 12">
            <a:extLst>
              <a:ext uri="{FF2B5EF4-FFF2-40B4-BE49-F238E27FC236}">
                <a16:creationId xmlns:a16="http://schemas.microsoft.com/office/drawing/2014/main" id="{9A296874-98BB-4879-ABA9-6D8D3B915A0D}"/>
              </a:ext>
            </a:extLst>
          </p:cNvPr>
          <p:cNvPicPr>
            <a:picLocks noChangeAspect="1"/>
          </p:cNvPicPr>
          <p:nvPr/>
        </p:nvPicPr>
        <p:blipFill>
          <a:blip r:embed="rId5"/>
          <a:stretch>
            <a:fillRect/>
          </a:stretch>
        </p:blipFill>
        <p:spPr>
          <a:xfrm>
            <a:off x="74218" y="1913645"/>
            <a:ext cx="4572000" cy="3428999"/>
          </a:xfrm>
          <a:prstGeom prst="rect">
            <a:avLst/>
          </a:prstGeom>
        </p:spPr>
      </p:pic>
      <p:sp>
        <p:nvSpPr>
          <p:cNvPr id="19" name="Google Shape;83;p5">
            <a:extLst>
              <a:ext uri="{FF2B5EF4-FFF2-40B4-BE49-F238E27FC236}">
                <a16:creationId xmlns:a16="http://schemas.microsoft.com/office/drawing/2014/main" id="{5169EAFB-34EA-4E2C-B079-237BF42583BF}"/>
              </a:ext>
            </a:extLst>
          </p:cNvPr>
          <p:cNvSpPr txBox="1"/>
          <p:nvPr/>
        </p:nvSpPr>
        <p:spPr>
          <a:xfrm>
            <a:off x="148436" y="1391645"/>
            <a:ext cx="3006341" cy="52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dirty="0">
                <a:solidFill>
                  <a:srgbClr val="E2141D"/>
                </a:solidFill>
                <a:latin typeface="Book Antiqua"/>
                <a:sym typeface="Book Antiqua"/>
              </a:rPr>
              <a:t>Product 1</a:t>
            </a:r>
            <a:endParaRPr dirty="0"/>
          </a:p>
        </p:txBody>
      </p:sp>
      <p:pic>
        <p:nvPicPr>
          <p:cNvPr id="3" name="Picture 2">
            <a:extLst>
              <a:ext uri="{FF2B5EF4-FFF2-40B4-BE49-F238E27FC236}">
                <a16:creationId xmlns:a16="http://schemas.microsoft.com/office/drawing/2014/main" id="{AB7065CB-D08B-4893-BEF0-F8C02B19EE29}"/>
              </a:ext>
            </a:extLst>
          </p:cNvPr>
          <p:cNvPicPr>
            <a:picLocks noChangeAspect="1"/>
          </p:cNvPicPr>
          <p:nvPr/>
        </p:nvPicPr>
        <p:blipFill>
          <a:blip r:embed="rId6"/>
          <a:stretch>
            <a:fillRect/>
          </a:stretch>
        </p:blipFill>
        <p:spPr>
          <a:xfrm>
            <a:off x="4646218" y="1913644"/>
            <a:ext cx="4572000" cy="3429000"/>
          </a:xfrm>
          <a:prstGeom prst="rect">
            <a:avLst/>
          </a:prstGeom>
        </p:spPr>
      </p:pic>
      <p:sp>
        <p:nvSpPr>
          <p:cNvPr id="11" name="Google Shape;83;p5">
            <a:extLst>
              <a:ext uri="{FF2B5EF4-FFF2-40B4-BE49-F238E27FC236}">
                <a16:creationId xmlns:a16="http://schemas.microsoft.com/office/drawing/2014/main" id="{0021469C-0AEF-492D-801F-FBCED086D520}"/>
              </a:ext>
            </a:extLst>
          </p:cNvPr>
          <p:cNvSpPr txBox="1"/>
          <p:nvPr/>
        </p:nvSpPr>
        <p:spPr>
          <a:xfrm>
            <a:off x="4646218" y="1391643"/>
            <a:ext cx="3006341" cy="52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dirty="0">
                <a:solidFill>
                  <a:srgbClr val="E2141D"/>
                </a:solidFill>
                <a:latin typeface="Book Antiqua"/>
                <a:sym typeface="Book Antiqua"/>
              </a:rPr>
              <a:t>Product 2</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5"/>
          <p:cNvPicPr preferRelativeResize="0"/>
          <p:nvPr/>
        </p:nvPicPr>
        <p:blipFill rotWithShape="1">
          <a:blip r:embed="rId3">
            <a:alphaModFix/>
          </a:blip>
          <a:srcRect/>
          <a:stretch/>
        </p:blipFill>
        <p:spPr>
          <a:xfrm>
            <a:off x="7843771" y="47572"/>
            <a:ext cx="1273872" cy="1267534"/>
          </a:xfrm>
          <a:prstGeom prst="rect">
            <a:avLst/>
          </a:prstGeom>
          <a:noFill/>
          <a:ln>
            <a:noFill/>
          </a:ln>
        </p:spPr>
      </p:pic>
      <p:sp>
        <p:nvSpPr>
          <p:cNvPr id="81" name="Google Shape;81;p5"/>
          <p:cNvSpPr txBox="1"/>
          <p:nvPr/>
        </p:nvSpPr>
        <p:spPr>
          <a:xfrm>
            <a:off x="74355" y="57918"/>
            <a:ext cx="6495600" cy="52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rgbClr val="E2141D"/>
                </a:solidFill>
                <a:latin typeface="Book Antiqua"/>
                <a:ea typeface="Book Antiqua"/>
                <a:cs typeface="Book Antiqua"/>
                <a:sym typeface="Book Antiqua"/>
              </a:rPr>
              <a:t>Data</a:t>
            </a:r>
            <a:endParaRPr/>
          </a:p>
        </p:txBody>
      </p:sp>
      <p:pic>
        <p:nvPicPr>
          <p:cNvPr id="82" name="Google Shape;82;p5"/>
          <p:cNvPicPr preferRelativeResize="0"/>
          <p:nvPr/>
        </p:nvPicPr>
        <p:blipFill rotWithShape="1">
          <a:blip r:embed="rId4">
            <a:alphaModFix/>
          </a:blip>
          <a:srcRect/>
          <a:stretch/>
        </p:blipFill>
        <p:spPr>
          <a:xfrm>
            <a:off x="74218" y="6154369"/>
            <a:ext cx="1497842" cy="648416"/>
          </a:xfrm>
          <a:prstGeom prst="rect">
            <a:avLst/>
          </a:prstGeom>
          <a:noFill/>
          <a:ln>
            <a:noFill/>
          </a:ln>
        </p:spPr>
      </p:pic>
      <p:sp>
        <p:nvSpPr>
          <p:cNvPr id="19" name="Google Shape;83;p5">
            <a:extLst>
              <a:ext uri="{FF2B5EF4-FFF2-40B4-BE49-F238E27FC236}">
                <a16:creationId xmlns:a16="http://schemas.microsoft.com/office/drawing/2014/main" id="{5169EAFB-34EA-4E2C-B079-237BF42583BF}"/>
              </a:ext>
            </a:extLst>
          </p:cNvPr>
          <p:cNvSpPr txBox="1"/>
          <p:nvPr/>
        </p:nvSpPr>
        <p:spPr>
          <a:xfrm>
            <a:off x="153731" y="1353523"/>
            <a:ext cx="3006341" cy="52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dirty="0">
                <a:solidFill>
                  <a:srgbClr val="E2141D"/>
                </a:solidFill>
                <a:latin typeface="Book Antiqua"/>
                <a:sym typeface="Book Antiqua"/>
              </a:rPr>
              <a:t>Unweighted</a:t>
            </a:r>
            <a:endParaRPr dirty="0"/>
          </a:p>
        </p:txBody>
      </p:sp>
      <p:sp>
        <p:nvSpPr>
          <p:cNvPr id="11" name="Google Shape;83;p5">
            <a:extLst>
              <a:ext uri="{FF2B5EF4-FFF2-40B4-BE49-F238E27FC236}">
                <a16:creationId xmlns:a16="http://schemas.microsoft.com/office/drawing/2014/main" id="{0021469C-0AEF-492D-801F-FBCED086D520}"/>
              </a:ext>
            </a:extLst>
          </p:cNvPr>
          <p:cNvSpPr txBox="1"/>
          <p:nvPr/>
        </p:nvSpPr>
        <p:spPr>
          <a:xfrm>
            <a:off x="3022193" y="1353523"/>
            <a:ext cx="3006341" cy="52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dirty="0">
                <a:solidFill>
                  <a:srgbClr val="E2141D"/>
                </a:solidFill>
                <a:latin typeface="Book Antiqua"/>
                <a:sym typeface="Book Antiqua"/>
              </a:rPr>
              <a:t>Weighting 1</a:t>
            </a:r>
            <a:endParaRPr dirty="0"/>
          </a:p>
        </p:txBody>
      </p:sp>
      <p:pic>
        <p:nvPicPr>
          <p:cNvPr id="4" name="Picture 3">
            <a:extLst>
              <a:ext uri="{FF2B5EF4-FFF2-40B4-BE49-F238E27FC236}">
                <a16:creationId xmlns:a16="http://schemas.microsoft.com/office/drawing/2014/main" id="{AAEA81A4-AB7D-4CEB-844A-6EF6121EF676}"/>
              </a:ext>
            </a:extLst>
          </p:cNvPr>
          <p:cNvPicPr>
            <a:picLocks noChangeAspect="1"/>
          </p:cNvPicPr>
          <p:nvPr/>
        </p:nvPicPr>
        <p:blipFill>
          <a:blip r:embed="rId5"/>
          <a:stretch>
            <a:fillRect/>
          </a:stretch>
        </p:blipFill>
        <p:spPr>
          <a:xfrm>
            <a:off x="194153" y="1816172"/>
            <a:ext cx="2369958" cy="1777469"/>
          </a:xfrm>
          <a:prstGeom prst="rect">
            <a:avLst/>
          </a:prstGeom>
        </p:spPr>
      </p:pic>
      <p:pic>
        <p:nvPicPr>
          <p:cNvPr id="6" name="Picture 5">
            <a:extLst>
              <a:ext uri="{FF2B5EF4-FFF2-40B4-BE49-F238E27FC236}">
                <a16:creationId xmlns:a16="http://schemas.microsoft.com/office/drawing/2014/main" id="{BA27AD1B-91C3-497A-8446-D1D8A05DDD95}"/>
              </a:ext>
            </a:extLst>
          </p:cNvPr>
          <p:cNvPicPr>
            <a:picLocks noChangeAspect="1"/>
          </p:cNvPicPr>
          <p:nvPr/>
        </p:nvPicPr>
        <p:blipFill>
          <a:blip r:embed="rId6"/>
          <a:stretch>
            <a:fillRect/>
          </a:stretch>
        </p:blipFill>
        <p:spPr>
          <a:xfrm>
            <a:off x="3026893" y="1816172"/>
            <a:ext cx="2369958" cy="1777469"/>
          </a:xfrm>
          <a:prstGeom prst="rect">
            <a:avLst/>
          </a:prstGeom>
        </p:spPr>
      </p:pic>
      <p:sp>
        <p:nvSpPr>
          <p:cNvPr id="15" name="Google Shape;83;p5">
            <a:extLst>
              <a:ext uri="{FF2B5EF4-FFF2-40B4-BE49-F238E27FC236}">
                <a16:creationId xmlns:a16="http://schemas.microsoft.com/office/drawing/2014/main" id="{0FA68667-413C-4A8E-85AC-1D7E7C4983F5}"/>
              </a:ext>
            </a:extLst>
          </p:cNvPr>
          <p:cNvSpPr txBox="1"/>
          <p:nvPr/>
        </p:nvSpPr>
        <p:spPr>
          <a:xfrm>
            <a:off x="5937034" y="1353523"/>
            <a:ext cx="3006341" cy="52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dirty="0">
                <a:solidFill>
                  <a:srgbClr val="E2141D"/>
                </a:solidFill>
                <a:latin typeface="Book Antiqua"/>
                <a:sym typeface="Book Antiqua"/>
              </a:rPr>
              <a:t>Weighting 2</a:t>
            </a:r>
            <a:endParaRPr dirty="0"/>
          </a:p>
        </p:txBody>
      </p:sp>
      <p:pic>
        <p:nvPicPr>
          <p:cNvPr id="8" name="Picture 7">
            <a:extLst>
              <a:ext uri="{FF2B5EF4-FFF2-40B4-BE49-F238E27FC236}">
                <a16:creationId xmlns:a16="http://schemas.microsoft.com/office/drawing/2014/main" id="{F37505DA-3984-46CA-9FCF-A32BB107102E}"/>
              </a:ext>
            </a:extLst>
          </p:cNvPr>
          <p:cNvPicPr>
            <a:picLocks noChangeAspect="1"/>
          </p:cNvPicPr>
          <p:nvPr/>
        </p:nvPicPr>
        <p:blipFill>
          <a:blip r:embed="rId7"/>
          <a:stretch>
            <a:fillRect/>
          </a:stretch>
        </p:blipFill>
        <p:spPr>
          <a:xfrm>
            <a:off x="5937035" y="1816172"/>
            <a:ext cx="2369958" cy="1777469"/>
          </a:xfrm>
          <a:prstGeom prst="rect">
            <a:avLst/>
          </a:prstGeom>
        </p:spPr>
      </p:pic>
      <p:sp>
        <p:nvSpPr>
          <p:cNvPr id="18" name="Google Shape;83;p5">
            <a:extLst>
              <a:ext uri="{FF2B5EF4-FFF2-40B4-BE49-F238E27FC236}">
                <a16:creationId xmlns:a16="http://schemas.microsoft.com/office/drawing/2014/main" id="{C42DD5CD-AFAE-4CC6-A888-850031E42CA6}"/>
              </a:ext>
            </a:extLst>
          </p:cNvPr>
          <p:cNvSpPr txBox="1"/>
          <p:nvPr/>
        </p:nvSpPr>
        <p:spPr>
          <a:xfrm>
            <a:off x="1898498" y="3426990"/>
            <a:ext cx="2104946" cy="52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dirty="0">
                <a:solidFill>
                  <a:srgbClr val="E2141D"/>
                </a:solidFill>
                <a:latin typeface="Book Antiqua"/>
                <a:sym typeface="Book Antiqua"/>
              </a:rPr>
              <a:t>Weighting 3</a:t>
            </a:r>
            <a:endParaRPr dirty="0"/>
          </a:p>
        </p:txBody>
      </p:sp>
      <p:pic>
        <p:nvPicPr>
          <p:cNvPr id="10" name="Picture 9">
            <a:extLst>
              <a:ext uri="{FF2B5EF4-FFF2-40B4-BE49-F238E27FC236}">
                <a16:creationId xmlns:a16="http://schemas.microsoft.com/office/drawing/2014/main" id="{48C4F4EA-B7FD-488C-91FB-717CC9D4ACCF}"/>
              </a:ext>
            </a:extLst>
          </p:cNvPr>
          <p:cNvPicPr>
            <a:picLocks noChangeAspect="1"/>
          </p:cNvPicPr>
          <p:nvPr/>
        </p:nvPicPr>
        <p:blipFill>
          <a:blip r:embed="rId8"/>
          <a:stretch>
            <a:fillRect/>
          </a:stretch>
        </p:blipFill>
        <p:spPr>
          <a:xfrm>
            <a:off x="1765991" y="3854886"/>
            <a:ext cx="2369959" cy="1777469"/>
          </a:xfrm>
          <a:prstGeom prst="rect">
            <a:avLst/>
          </a:prstGeom>
        </p:spPr>
      </p:pic>
      <p:sp>
        <p:nvSpPr>
          <p:cNvPr id="21" name="Google Shape;83;p5">
            <a:extLst>
              <a:ext uri="{FF2B5EF4-FFF2-40B4-BE49-F238E27FC236}">
                <a16:creationId xmlns:a16="http://schemas.microsoft.com/office/drawing/2014/main" id="{5F76AEEA-08BC-4B04-ACBF-65E2E7DB88A1}"/>
              </a:ext>
            </a:extLst>
          </p:cNvPr>
          <p:cNvSpPr txBox="1"/>
          <p:nvPr/>
        </p:nvSpPr>
        <p:spPr>
          <a:xfrm>
            <a:off x="4884561" y="3426990"/>
            <a:ext cx="2104946" cy="52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dirty="0">
                <a:solidFill>
                  <a:srgbClr val="E2141D"/>
                </a:solidFill>
                <a:latin typeface="Book Antiqua"/>
                <a:sym typeface="Book Antiqua"/>
              </a:rPr>
              <a:t>Weighting 4</a:t>
            </a:r>
            <a:endParaRPr dirty="0"/>
          </a:p>
        </p:txBody>
      </p:sp>
      <p:pic>
        <p:nvPicPr>
          <p:cNvPr id="14" name="Picture 13">
            <a:extLst>
              <a:ext uri="{FF2B5EF4-FFF2-40B4-BE49-F238E27FC236}">
                <a16:creationId xmlns:a16="http://schemas.microsoft.com/office/drawing/2014/main" id="{5CB63596-9E1F-4C64-AEA9-6432BBB36939}"/>
              </a:ext>
            </a:extLst>
          </p:cNvPr>
          <p:cNvPicPr>
            <a:picLocks noChangeAspect="1"/>
          </p:cNvPicPr>
          <p:nvPr/>
        </p:nvPicPr>
        <p:blipFill>
          <a:blip r:embed="rId9"/>
          <a:stretch>
            <a:fillRect/>
          </a:stretch>
        </p:blipFill>
        <p:spPr>
          <a:xfrm>
            <a:off x="4843554" y="3851478"/>
            <a:ext cx="2369959" cy="1777469"/>
          </a:xfrm>
          <a:prstGeom prst="rect">
            <a:avLst/>
          </a:prstGeom>
        </p:spPr>
      </p:pic>
    </p:spTree>
    <p:extLst>
      <p:ext uri="{BB962C8B-B14F-4D97-AF65-F5344CB8AC3E}">
        <p14:creationId xmlns:p14="http://schemas.microsoft.com/office/powerpoint/2010/main" val="2331110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86" name="Google Shape;86;p6"/>
          <p:cNvPicPr preferRelativeResize="0"/>
          <p:nvPr/>
        </p:nvPicPr>
        <p:blipFill rotWithShape="1">
          <a:blip r:embed="rId3">
            <a:alphaModFix/>
          </a:blip>
          <a:srcRect/>
          <a:stretch/>
        </p:blipFill>
        <p:spPr>
          <a:xfrm>
            <a:off x="7843771" y="47572"/>
            <a:ext cx="1273872" cy="1267534"/>
          </a:xfrm>
          <a:prstGeom prst="rect">
            <a:avLst/>
          </a:prstGeom>
          <a:noFill/>
          <a:ln>
            <a:noFill/>
          </a:ln>
        </p:spPr>
      </p:pic>
      <p:sp>
        <p:nvSpPr>
          <p:cNvPr id="87" name="Google Shape;87;p6"/>
          <p:cNvSpPr txBox="1"/>
          <p:nvPr/>
        </p:nvSpPr>
        <p:spPr>
          <a:xfrm>
            <a:off x="74355" y="57918"/>
            <a:ext cx="6495600" cy="52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dirty="0">
                <a:solidFill>
                  <a:srgbClr val="E2141D"/>
                </a:solidFill>
                <a:latin typeface="Book Antiqua"/>
                <a:ea typeface="Book Antiqua"/>
                <a:cs typeface="Book Antiqua"/>
                <a:sym typeface="Book Antiqua"/>
              </a:rPr>
              <a:t>Summary</a:t>
            </a:r>
            <a:endParaRPr sz="2400" dirty="0">
              <a:solidFill>
                <a:srgbClr val="E2141D"/>
              </a:solidFill>
              <a:latin typeface="Book Antiqua"/>
              <a:ea typeface="Book Antiqua"/>
              <a:cs typeface="Book Antiqua"/>
              <a:sym typeface="Book Antiqua"/>
            </a:endParaRPr>
          </a:p>
        </p:txBody>
      </p:sp>
      <p:pic>
        <p:nvPicPr>
          <p:cNvPr id="88" name="Google Shape;88;p6"/>
          <p:cNvPicPr preferRelativeResize="0"/>
          <p:nvPr/>
        </p:nvPicPr>
        <p:blipFill rotWithShape="1">
          <a:blip r:embed="rId4">
            <a:alphaModFix/>
          </a:blip>
          <a:srcRect/>
          <a:stretch/>
        </p:blipFill>
        <p:spPr>
          <a:xfrm>
            <a:off x="74218" y="6154369"/>
            <a:ext cx="1497842" cy="648416"/>
          </a:xfrm>
          <a:prstGeom prst="rect">
            <a:avLst/>
          </a:prstGeom>
          <a:noFill/>
          <a:ln>
            <a:noFill/>
          </a:ln>
        </p:spPr>
      </p:pic>
      <p:sp>
        <p:nvSpPr>
          <p:cNvPr id="90" name="Google Shape;90;p6"/>
          <p:cNvSpPr txBox="1"/>
          <p:nvPr/>
        </p:nvSpPr>
        <p:spPr>
          <a:xfrm>
            <a:off x="74350" y="1025850"/>
            <a:ext cx="7296300" cy="3685500"/>
          </a:xfrm>
          <a:prstGeom prst="rect">
            <a:avLst/>
          </a:prstGeom>
          <a:noFill/>
          <a:ln>
            <a:noFill/>
          </a:ln>
        </p:spPr>
        <p:txBody>
          <a:bodyPr spcFirstLastPara="1" wrap="square" lIns="91425" tIns="45700" rIns="91425" bIns="45700" anchor="t" anchorCtr="0">
            <a:noAutofit/>
          </a:bodyPr>
          <a:lstStyle/>
          <a:p>
            <a:pPr marL="0" marR="0" lvl="1" algn="l" rtl="0">
              <a:spcBef>
                <a:spcPts val="0"/>
              </a:spcBef>
              <a:spcAft>
                <a:spcPts val="0"/>
              </a:spcAft>
              <a:buClr>
                <a:schemeClr val="dk1"/>
              </a:buClr>
              <a:buSzPts val="2000"/>
            </a:pPr>
            <a:r>
              <a:rPr lang="en-US" sz="2000" dirty="0">
                <a:solidFill>
                  <a:schemeClr val="dk1"/>
                </a:solidFill>
                <a:latin typeface="Book Antiqua"/>
                <a:ea typeface="Book Antiqua"/>
                <a:cs typeface="Book Antiqua"/>
                <a:sym typeface="Book Antiqua"/>
              </a:rPr>
              <a:t>Digital marketplaces can provide real-time direct consumer product performance</a:t>
            </a:r>
          </a:p>
          <a:p>
            <a:pPr marL="0" marR="0" lvl="1" algn="l" rtl="0">
              <a:spcBef>
                <a:spcPts val="0"/>
              </a:spcBef>
              <a:spcAft>
                <a:spcPts val="0"/>
              </a:spcAft>
              <a:buClr>
                <a:schemeClr val="dk1"/>
              </a:buClr>
              <a:buSzPts val="2000"/>
            </a:pPr>
            <a:endParaRPr lang="en-US" sz="2000" b="0" i="0" u="none" strike="noStrike" cap="none" dirty="0">
              <a:solidFill>
                <a:schemeClr val="dk1"/>
              </a:solidFill>
              <a:latin typeface="Book Antiqua"/>
              <a:ea typeface="Book Antiqua"/>
              <a:cs typeface="Book Antiqua"/>
              <a:sym typeface="Book Antiqua"/>
            </a:endParaRPr>
          </a:p>
          <a:p>
            <a:pPr marL="0" marR="0" lvl="1" algn="l" rtl="0">
              <a:spcBef>
                <a:spcPts val="0"/>
              </a:spcBef>
              <a:spcAft>
                <a:spcPts val="0"/>
              </a:spcAft>
              <a:buClr>
                <a:schemeClr val="dk1"/>
              </a:buClr>
              <a:buSzPts val="2000"/>
            </a:pPr>
            <a:r>
              <a:rPr lang="en-US" sz="2000" b="0" i="0" u="none" strike="noStrike" cap="none" dirty="0">
                <a:solidFill>
                  <a:schemeClr val="dk1"/>
                </a:solidFill>
                <a:latin typeface="Book Antiqua"/>
                <a:ea typeface="Book Antiqua"/>
                <a:cs typeface="Book Antiqua"/>
                <a:sym typeface="Book Antiqua"/>
              </a:rPr>
              <a:t>Challenges in featurization and mixing rules</a:t>
            </a:r>
          </a:p>
          <a:p>
            <a:pPr marL="0" marR="0" lvl="1" algn="l" rtl="0">
              <a:spcBef>
                <a:spcPts val="0"/>
              </a:spcBef>
              <a:spcAft>
                <a:spcPts val="0"/>
              </a:spcAft>
              <a:buClr>
                <a:schemeClr val="dk1"/>
              </a:buClr>
              <a:buSzPts val="2000"/>
            </a:pPr>
            <a:endParaRPr lang="en-US" sz="2000" b="0" i="0" u="none" strike="noStrike" cap="none" dirty="0">
              <a:solidFill>
                <a:schemeClr val="dk1"/>
              </a:solidFill>
              <a:latin typeface="Book Antiqua"/>
              <a:ea typeface="Book Antiqua"/>
              <a:cs typeface="Book Antiqua"/>
              <a:sym typeface="Book Antiqua"/>
            </a:endParaRPr>
          </a:p>
        </p:txBody>
      </p:sp>
      <p:pic>
        <p:nvPicPr>
          <p:cNvPr id="3" name="Picture 2">
            <a:extLst>
              <a:ext uri="{FF2B5EF4-FFF2-40B4-BE49-F238E27FC236}">
                <a16:creationId xmlns:a16="http://schemas.microsoft.com/office/drawing/2014/main" id="{4A7A74DA-13E5-48EB-A1B4-F3AA44618519}"/>
              </a:ext>
            </a:extLst>
          </p:cNvPr>
          <p:cNvPicPr>
            <a:picLocks noChangeAspect="1"/>
          </p:cNvPicPr>
          <p:nvPr/>
        </p:nvPicPr>
        <p:blipFill>
          <a:blip r:embed="rId5"/>
          <a:stretch>
            <a:fillRect/>
          </a:stretch>
        </p:blipFill>
        <p:spPr>
          <a:xfrm rot="5400000">
            <a:off x="2772032" y="2167364"/>
            <a:ext cx="2819481" cy="47931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7843771" y="47572"/>
            <a:ext cx="1273872" cy="1267534"/>
          </a:xfrm>
          <a:prstGeom prst="rect">
            <a:avLst/>
          </a:prstGeom>
        </p:spPr>
      </p:pic>
      <p:sp>
        <p:nvSpPr>
          <p:cNvPr id="45" name="Title 1"/>
          <p:cNvSpPr txBox="1">
            <a:spLocks/>
          </p:cNvSpPr>
          <p:nvPr/>
        </p:nvSpPr>
        <p:spPr bwMode="auto">
          <a:xfrm>
            <a:off x="74354" y="57918"/>
            <a:ext cx="7240845"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Performance Data: Structure-Property-Performance</a:t>
            </a: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sp>
        <p:nvSpPr>
          <p:cNvPr id="5" name="Title 1"/>
          <p:cNvSpPr txBox="1">
            <a:spLocks/>
          </p:cNvSpPr>
          <p:nvPr/>
        </p:nvSpPr>
        <p:spPr bwMode="auto">
          <a:xfrm>
            <a:off x="74355" y="792980"/>
            <a:ext cx="7769416" cy="4138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latin typeface="Book Antiqua" charset="0"/>
              </a:rPr>
              <a:t>Can complex performance be predicted from molecular components?</a:t>
            </a:r>
          </a:p>
          <a:p>
            <a:pPr algn="l"/>
            <a:endParaRPr lang="en-US" sz="2400" dirty="0">
              <a:latin typeface="Book Antiqua" charset="0"/>
            </a:endParaRPr>
          </a:p>
          <a:p>
            <a:pPr algn="l"/>
            <a:endParaRPr lang="en-US" sz="2400" dirty="0">
              <a:latin typeface="Book Antiqua" charset="0"/>
            </a:endParaRPr>
          </a:p>
          <a:p>
            <a:pPr algn="l"/>
            <a:r>
              <a:rPr lang="en-US" sz="2400" dirty="0">
                <a:latin typeface="Book Antiqua" charset="0"/>
              </a:rPr>
              <a:t>What is performance data and where do we get it?</a:t>
            </a:r>
            <a:br>
              <a:rPr lang="en-US" sz="2400" dirty="0">
                <a:latin typeface="Book Antiqua" charset="0"/>
              </a:rPr>
            </a:br>
            <a:endParaRPr lang="en-US" sz="2400" dirty="0">
              <a:latin typeface="Book Antiqua" charset="0"/>
            </a:endParaRPr>
          </a:p>
        </p:txBody>
      </p:sp>
      <p:grpSp>
        <p:nvGrpSpPr>
          <p:cNvPr id="3" name="Group 2"/>
          <p:cNvGrpSpPr/>
          <p:nvPr/>
        </p:nvGrpSpPr>
        <p:grpSpPr>
          <a:xfrm>
            <a:off x="2694967" y="2959110"/>
            <a:ext cx="3754067" cy="3754067"/>
            <a:chOff x="4065998" y="3054730"/>
            <a:chExt cx="3754067" cy="3754067"/>
          </a:xfrm>
        </p:grpSpPr>
        <p:sp>
          <p:nvSpPr>
            <p:cNvPr id="19" name="Oval 18"/>
            <p:cNvSpPr/>
            <p:nvPr/>
          </p:nvSpPr>
          <p:spPr>
            <a:xfrm>
              <a:off x="4065998" y="3054730"/>
              <a:ext cx="3754067" cy="3754067"/>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4559105" y="3558435"/>
              <a:ext cx="2767853" cy="2746657"/>
              <a:chOff x="4546782" y="3556707"/>
              <a:chExt cx="2767853" cy="2746657"/>
            </a:xfrm>
          </p:grpSpPr>
          <p:sp>
            <p:nvSpPr>
              <p:cNvPr id="9" name="Oval 8"/>
              <p:cNvSpPr/>
              <p:nvPr/>
            </p:nvSpPr>
            <p:spPr>
              <a:xfrm>
                <a:off x="4571433" y="3560162"/>
                <a:ext cx="2743202" cy="274320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021909" y="4010638"/>
                <a:ext cx="1842249" cy="18422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479109" y="4467838"/>
                <a:ext cx="927847" cy="92784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566515" y="4467838"/>
                <a:ext cx="376517" cy="646331"/>
              </a:xfrm>
              <a:prstGeom prst="rect">
                <a:avLst/>
              </a:prstGeom>
              <a:noFill/>
            </p:spPr>
            <p:txBody>
              <a:bodyPr wrap="square" rtlCol="0">
                <a:spAutoFit/>
              </a:bodyPr>
              <a:lstStyle/>
              <a:p>
                <a:r>
                  <a:rPr lang="en-US" sz="3600" dirty="0">
                    <a:solidFill>
                      <a:schemeClr val="bg1"/>
                    </a:solidFill>
                  </a:rPr>
                  <a:t>1</a:t>
                </a:r>
              </a:p>
            </p:txBody>
          </p:sp>
          <p:sp>
            <p:nvSpPr>
              <p:cNvPr id="13" name="TextBox 12"/>
              <p:cNvSpPr txBox="1"/>
              <p:nvPr/>
            </p:nvSpPr>
            <p:spPr>
              <a:xfrm>
                <a:off x="5231460" y="4236445"/>
                <a:ext cx="376517" cy="584775"/>
              </a:xfrm>
              <a:prstGeom prst="rect">
                <a:avLst/>
              </a:prstGeom>
              <a:noFill/>
            </p:spPr>
            <p:txBody>
              <a:bodyPr wrap="square" rtlCol="0">
                <a:spAutoFit/>
              </a:bodyPr>
              <a:lstStyle/>
              <a:p>
                <a:r>
                  <a:rPr lang="en-US" sz="3200" dirty="0">
                    <a:solidFill>
                      <a:schemeClr val="bg1"/>
                    </a:solidFill>
                  </a:rPr>
                  <a:t>2</a:t>
                </a:r>
              </a:p>
            </p:txBody>
          </p:sp>
          <p:sp>
            <p:nvSpPr>
              <p:cNvPr id="14" name="TextBox 13"/>
              <p:cNvSpPr txBox="1"/>
              <p:nvPr/>
            </p:nvSpPr>
            <p:spPr>
              <a:xfrm>
                <a:off x="4896405" y="3889877"/>
                <a:ext cx="524435" cy="584775"/>
              </a:xfrm>
              <a:prstGeom prst="rect">
                <a:avLst/>
              </a:prstGeom>
              <a:noFill/>
            </p:spPr>
            <p:txBody>
              <a:bodyPr wrap="square" rtlCol="0">
                <a:spAutoFit/>
              </a:bodyPr>
              <a:lstStyle/>
              <a:p>
                <a:r>
                  <a:rPr lang="en-US" sz="3200" dirty="0"/>
                  <a:t>3</a:t>
                </a:r>
              </a:p>
            </p:txBody>
          </p:sp>
          <p:sp>
            <p:nvSpPr>
              <p:cNvPr id="15" name="TextBox 14"/>
              <p:cNvSpPr txBox="1"/>
              <p:nvPr/>
            </p:nvSpPr>
            <p:spPr>
              <a:xfrm>
                <a:off x="4546782" y="3556707"/>
                <a:ext cx="376517" cy="584775"/>
              </a:xfrm>
              <a:prstGeom prst="rect">
                <a:avLst/>
              </a:prstGeom>
              <a:noFill/>
            </p:spPr>
            <p:txBody>
              <a:bodyPr wrap="square" rtlCol="0">
                <a:spAutoFit/>
              </a:bodyPr>
              <a:lstStyle/>
              <a:p>
                <a:r>
                  <a:rPr lang="en-US" sz="3200" dirty="0"/>
                  <a:t>4</a:t>
                </a:r>
              </a:p>
            </p:txBody>
          </p:sp>
        </p:grpSp>
      </p:grpSp>
    </p:spTree>
    <p:extLst>
      <p:ext uri="{BB962C8B-B14F-4D97-AF65-F5344CB8AC3E}">
        <p14:creationId xmlns:p14="http://schemas.microsoft.com/office/powerpoint/2010/main" val="1528265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Performance Data: the good, bad, and ugly</a:t>
            </a:r>
            <a:endParaRPr lang="en-US" sz="2400" i="1" dirty="0">
              <a:solidFill>
                <a:srgbClr val="E2141D"/>
              </a:solidFill>
              <a:latin typeface="Book Antiqua" charset="0"/>
            </a:endParaRPr>
          </a:p>
        </p:txBody>
      </p:sp>
      <p:pic>
        <p:nvPicPr>
          <p:cNvPr id="7" name="Picture 6"/>
          <p:cNvPicPr>
            <a:picLocks noChangeAspect="1"/>
          </p:cNvPicPr>
          <p:nvPr/>
        </p:nvPicPr>
        <p:blipFill>
          <a:blip r:embed="rId4"/>
          <a:stretch>
            <a:fillRect/>
          </a:stretch>
        </p:blipFill>
        <p:spPr>
          <a:xfrm>
            <a:off x="74218" y="6154369"/>
            <a:ext cx="1497842" cy="648416"/>
          </a:xfrm>
          <a:prstGeom prst="rect">
            <a:avLst/>
          </a:prstGeom>
        </p:spPr>
      </p:pic>
      <p:pic>
        <p:nvPicPr>
          <p:cNvPr id="2" name="Picture 1"/>
          <p:cNvPicPr>
            <a:picLocks noChangeAspect="1"/>
          </p:cNvPicPr>
          <p:nvPr/>
        </p:nvPicPr>
        <p:blipFill>
          <a:blip r:embed="rId5"/>
          <a:stretch>
            <a:fillRect/>
          </a:stretch>
        </p:blipFill>
        <p:spPr>
          <a:xfrm>
            <a:off x="3490234" y="4836893"/>
            <a:ext cx="5311498" cy="1813522"/>
          </a:xfrm>
          <a:prstGeom prst="rect">
            <a:avLst/>
          </a:prstGeom>
        </p:spPr>
      </p:pic>
      <p:sp>
        <p:nvSpPr>
          <p:cNvPr id="13" name="Content Placeholder 2"/>
          <p:cNvSpPr txBox="1">
            <a:spLocks/>
          </p:cNvSpPr>
          <p:nvPr/>
        </p:nvSpPr>
        <p:spPr>
          <a:xfrm>
            <a:off x="194996" y="3477422"/>
            <a:ext cx="4888718" cy="97355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800" dirty="0">
                <a:solidFill>
                  <a:schemeClr val="tx1"/>
                </a:solidFill>
              </a:rPr>
              <a:t>Example : </a:t>
            </a:r>
            <a:r>
              <a:rPr lang="en-US" sz="1800" u="sng" dirty="0">
                <a:hlinkClick r:id="rId6"/>
              </a:rPr>
              <a:t>Log P</a:t>
            </a:r>
            <a:endParaRPr lang="en-US" sz="1800" u="sng" dirty="0"/>
          </a:p>
          <a:p>
            <a:pPr algn="l"/>
            <a:r>
              <a:rPr lang="en-US" sz="1800" dirty="0" err="1">
                <a:hlinkClick r:id="rId7"/>
              </a:rPr>
              <a:t>Lipophilicity</a:t>
            </a:r>
            <a:r>
              <a:rPr lang="en-US" sz="1800" dirty="0"/>
              <a:t>: </a:t>
            </a:r>
            <a:r>
              <a:rPr lang="en-US" sz="1800" dirty="0">
                <a:solidFill>
                  <a:schemeClr val="tx1"/>
                </a:solidFill>
              </a:rPr>
              <a:t>Experimental results of </a:t>
            </a:r>
            <a:r>
              <a:rPr lang="en-US" sz="1800" dirty="0" err="1">
                <a:solidFill>
                  <a:schemeClr val="tx1"/>
                </a:solidFill>
              </a:rPr>
              <a:t>octanol</a:t>
            </a:r>
            <a:r>
              <a:rPr lang="en-US" sz="1800" dirty="0">
                <a:solidFill>
                  <a:schemeClr val="tx1"/>
                </a:solidFill>
              </a:rPr>
              <a:t>/water partition coefficient (</a:t>
            </a:r>
            <a:r>
              <a:rPr lang="en-US" sz="1800" dirty="0" err="1">
                <a:solidFill>
                  <a:schemeClr val="tx1"/>
                </a:solidFill>
              </a:rPr>
              <a:t>logP</a:t>
            </a:r>
            <a:r>
              <a:rPr lang="en-US" sz="1800" dirty="0">
                <a:solidFill>
                  <a:schemeClr val="tx1"/>
                </a:solidFill>
              </a:rPr>
              <a:t> at pH 7.4)</a:t>
            </a:r>
          </a:p>
        </p:txBody>
      </p:sp>
      <p:pic>
        <p:nvPicPr>
          <p:cNvPr id="14" name="Picture 13"/>
          <p:cNvPicPr>
            <a:picLocks noChangeAspect="1"/>
          </p:cNvPicPr>
          <p:nvPr/>
        </p:nvPicPr>
        <p:blipFill>
          <a:blip r:embed="rId8"/>
          <a:stretch>
            <a:fillRect/>
          </a:stretch>
        </p:blipFill>
        <p:spPr>
          <a:xfrm>
            <a:off x="5412935" y="580044"/>
            <a:ext cx="2482917" cy="4136530"/>
          </a:xfrm>
          <a:prstGeom prst="rect">
            <a:avLst/>
          </a:prstGeom>
        </p:spPr>
      </p:pic>
      <p:pic>
        <p:nvPicPr>
          <p:cNvPr id="18" name="Picture 17"/>
          <p:cNvPicPr>
            <a:picLocks noChangeAspect="1"/>
          </p:cNvPicPr>
          <p:nvPr/>
        </p:nvPicPr>
        <p:blipFill>
          <a:blip r:embed="rId9"/>
          <a:stretch>
            <a:fillRect/>
          </a:stretch>
        </p:blipFill>
        <p:spPr>
          <a:xfrm>
            <a:off x="684202" y="5231740"/>
            <a:ext cx="2340675" cy="156600"/>
          </a:xfrm>
          <a:prstGeom prst="rect">
            <a:avLst/>
          </a:prstGeom>
        </p:spPr>
      </p:pic>
      <p:pic>
        <p:nvPicPr>
          <p:cNvPr id="19" name="Picture 18"/>
          <p:cNvPicPr>
            <a:picLocks noChangeAspect="1"/>
          </p:cNvPicPr>
          <p:nvPr/>
        </p:nvPicPr>
        <p:blipFill>
          <a:blip r:embed="rId10"/>
          <a:stretch>
            <a:fillRect/>
          </a:stretch>
        </p:blipFill>
        <p:spPr>
          <a:xfrm>
            <a:off x="939127" y="5400574"/>
            <a:ext cx="2085750" cy="139200"/>
          </a:xfrm>
          <a:prstGeom prst="rect">
            <a:avLst/>
          </a:prstGeom>
        </p:spPr>
      </p:pic>
      <p:pic>
        <p:nvPicPr>
          <p:cNvPr id="20" name="Picture 19"/>
          <p:cNvPicPr>
            <a:picLocks noChangeAspect="1"/>
          </p:cNvPicPr>
          <p:nvPr/>
        </p:nvPicPr>
        <p:blipFill>
          <a:blip r:embed="rId11"/>
          <a:stretch>
            <a:fillRect/>
          </a:stretch>
        </p:blipFill>
        <p:spPr>
          <a:xfrm>
            <a:off x="684202" y="4757003"/>
            <a:ext cx="2340675" cy="413376"/>
          </a:xfrm>
          <a:prstGeom prst="rect">
            <a:avLst/>
          </a:prstGeom>
        </p:spPr>
      </p:pic>
      <p:pic>
        <p:nvPicPr>
          <p:cNvPr id="27" name="Picture 26"/>
          <p:cNvPicPr>
            <a:picLocks noChangeAspect="1"/>
          </p:cNvPicPr>
          <p:nvPr/>
        </p:nvPicPr>
        <p:blipFill rotWithShape="1">
          <a:blip r:embed="rId12"/>
          <a:srcRect l="12270" t="32086" r="13913" b="19519"/>
          <a:stretch/>
        </p:blipFill>
        <p:spPr>
          <a:xfrm>
            <a:off x="0" y="788819"/>
            <a:ext cx="4441704" cy="2382577"/>
          </a:xfrm>
          <a:prstGeom prst="rect">
            <a:avLst/>
          </a:prstGeom>
        </p:spPr>
      </p:pic>
      <p:sp>
        <p:nvSpPr>
          <p:cNvPr id="28" name="Multiply 11"/>
          <p:cNvSpPr/>
          <p:nvPr/>
        </p:nvSpPr>
        <p:spPr>
          <a:xfrm>
            <a:off x="1806421" y="1956765"/>
            <a:ext cx="351162" cy="286933"/>
          </a:xfrm>
          <a:custGeom>
            <a:avLst/>
            <a:gdLst>
              <a:gd name="connsiteX0" fmla="*/ 272840 w 1748118"/>
              <a:gd name="connsiteY0" fmla="*/ 573242 h 1788459"/>
              <a:gd name="connsiteX1" fmla="*/ 566869 w 1748118"/>
              <a:gd name="connsiteY1" fmla="*/ 285845 h 1788459"/>
              <a:gd name="connsiteX2" fmla="*/ 874059 w 1748118"/>
              <a:gd name="connsiteY2" fmla="*/ 600124 h 1788459"/>
              <a:gd name="connsiteX3" fmla="*/ 1181249 w 1748118"/>
              <a:gd name="connsiteY3" fmla="*/ 285845 h 1788459"/>
              <a:gd name="connsiteX4" fmla="*/ 1475278 w 1748118"/>
              <a:gd name="connsiteY4" fmla="*/ 573242 h 1788459"/>
              <a:gd name="connsiteX5" fmla="*/ 1161531 w 1748118"/>
              <a:gd name="connsiteY5" fmla="*/ 894230 h 1788459"/>
              <a:gd name="connsiteX6" fmla="*/ 1475278 w 1748118"/>
              <a:gd name="connsiteY6" fmla="*/ 1215217 h 1788459"/>
              <a:gd name="connsiteX7" fmla="*/ 1181249 w 1748118"/>
              <a:gd name="connsiteY7" fmla="*/ 1502614 h 1788459"/>
              <a:gd name="connsiteX8" fmla="*/ 874059 w 1748118"/>
              <a:gd name="connsiteY8" fmla="*/ 1188335 h 1788459"/>
              <a:gd name="connsiteX9" fmla="*/ 566869 w 1748118"/>
              <a:gd name="connsiteY9" fmla="*/ 1502614 h 1788459"/>
              <a:gd name="connsiteX10" fmla="*/ 272840 w 1748118"/>
              <a:gd name="connsiteY10" fmla="*/ 1215217 h 1788459"/>
              <a:gd name="connsiteX11" fmla="*/ 586587 w 1748118"/>
              <a:gd name="connsiteY11" fmla="*/ 894230 h 1788459"/>
              <a:gd name="connsiteX12" fmla="*/ 272840 w 1748118"/>
              <a:gd name="connsiteY12" fmla="*/ 573242 h 178845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294029 w 1202438"/>
              <a:gd name="connsiteY9" fmla="*/ 1216769 h 1216769"/>
              <a:gd name="connsiteX10" fmla="*/ 313747 w 1202438"/>
              <a:gd name="connsiteY10" fmla="*/ 608385 h 1216769"/>
              <a:gd name="connsiteX11" fmla="*/ 0 w 1202438"/>
              <a:gd name="connsiteY11" fmla="*/ 287397 h 121676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313747 w 1202438"/>
              <a:gd name="connsiteY9" fmla="*/ 608385 h 1216769"/>
              <a:gd name="connsiteX10" fmla="*/ 0 w 1202438"/>
              <a:gd name="connsiteY10" fmla="*/ 287397 h 1216769"/>
              <a:gd name="connsiteX0" fmla="*/ 0 w 1202438"/>
              <a:gd name="connsiteY0" fmla="*/ 287397 h 929372"/>
              <a:gd name="connsiteX1" fmla="*/ 294029 w 1202438"/>
              <a:gd name="connsiteY1" fmla="*/ 0 h 929372"/>
              <a:gd name="connsiteX2" fmla="*/ 601219 w 1202438"/>
              <a:gd name="connsiteY2" fmla="*/ 314279 h 929372"/>
              <a:gd name="connsiteX3" fmla="*/ 908409 w 1202438"/>
              <a:gd name="connsiteY3" fmla="*/ 0 h 929372"/>
              <a:gd name="connsiteX4" fmla="*/ 1202438 w 1202438"/>
              <a:gd name="connsiteY4" fmla="*/ 287397 h 929372"/>
              <a:gd name="connsiteX5" fmla="*/ 888691 w 1202438"/>
              <a:gd name="connsiteY5" fmla="*/ 608385 h 929372"/>
              <a:gd name="connsiteX6" fmla="*/ 1202438 w 1202438"/>
              <a:gd name="connsiteY6" fmla="*/ 929372 h 929372"/>
              <a:gd name="connsiteX7" fmla="*/ 601219 w 1202438"/>
              <a:gd name="connsiteY7" fmla="*/ 902490 h 929372"/>
              <a:gd name="connsiteX8" fmla="*/ 313747 w 1202438"/>
              <a:gd name="connsiteY8" fmla="*/ 608385 h 929372"/>
              <a:gd name="connsiteX9" fmla="*/ 0 w 1202438"/>
              <a:gd name="connsiteY9" fmla="*/ 287397 h 929372"/>
              <a:gd name="connsiteX0" fmla="*/ 0 w 1202438"/>
              <a:gd name="connsiteY0" fmla="*/ 287397 h 902490"/>
              <a:gd name="connsiteX1" fmla="*/ 294029 w 1202438"/>
              <a:gd name="connsiteY1" fmla="*/ 0 h 902490"/>
              <a:gd name="connsiteX2" fmla="*/ 601219 w 1202438"/>
              <a:gd name="connsiteY2" fmla="*/ 314279 h 902490"/>
              <a:gd name="connsiteX3" fmla="*/ 908409 w 1202438"/>
              <a:gd name="connsiteY3" fmla="*/ 0 h 902490"/>
              <a:gd name="connsiteX4" fmla="*/ 1202438 w 1202438"/>
              <a:gd name="connsiteY4" fmla="*/ 287397 h 902490"/>
              <a:gd name="connsiteX5" fmla="*/ 888691 w 1202438"/>
              <a:gd name="connsiteY5" fmla="*/ 608385 h 902490"/>
              <a:gd name="connsiteX6" fmla="*/ 601219 w 1202438"/>
              <a:gd name="connsiteY6" fmla="*/ 902490 h 902490"/>
              <a:gd name="connsiteX7" fmla="*/ 313747 w 1202438"/>
              <a:gd name="connsiteY7" fmla="*/ 608385 h 902490"/>
              <a:gd name="connsiteX8" fmla="*/ 0 w 1202438"/>
              <a:gd name="connsiteY8" fmla="*/ 287397 h 902490"/>
              <a:gd name="connsiteX0" fmla="*/ 0 w 1379056"/>
              <a:gd name="connsiteY0" fmla="*/ 784939 h 1400032"/>
              <a:gd name="connsiteX1" fmla="*/ 294029 w 1379056"/>
              <a:gd name="connsiteY1" fmla="*/ 497542 h 1400032"/>
              <a:gd name="connsiteX2" fmla="*/ 601219 w 1379056"/>
              <a:gd name="connsiteY2" fmla="*/ 811821 h 1400032"/>
              <a:gd name="connsiteX3" fmla="*/ 1379056 w 1379056"/>
              <a:gd name="connsiteY3" fmla="*/ 0 h 1400032"/>
              <a:gd name="connsiteX4" fmla="*/ 1202438 w 1379056"/>
              <a:gd name="connsiteY4" fmla="*/ 784939 h 1400032"/>
              <a:gd name="connsiteX5" fmla="*/ 888691 w 1379056"/>
              <a:gd name="connsiteY5" fmla="*/ 1105927 h 1400032"/>
              <a:gd name="connsiteX6" fmla="*/ 601219 w 1379056"/>
              <a:gd name="connsiteY6" fmla="*/ 1400032 h 1400032"/>
              <a:gd name="connsiteX7" fmla="*/ 313747 w 1379056"/>
              <a:gd name="connsiteY7" fmla="*/ 1105927 h 1400032"/>
              <a:gd name="connsiteX8" fmla="*/ 0 w 1379056"/>
              <a:gd name="connsiteY8" fmla="*/ 784939 h 1400032"/>
              <a:gd name="connsiteX0" fmla="*/ 0 w 1713426"/>
              <a:gd name="connsiteY0" fmla="*/ 784939 h 1400032"/>
              <a:gd name="connsiteX1" fmla="*/ 294029 w 1713426"/>
              <a:gd name="connsiteY1" fmla="*/ 497542 h 1400032"/>
              <a:gd name="connsiteX2" fmla="*/ 601219 w 1713426"/>
              <a:gd name="connsiteY2" fmla="*/ 811821 h 1400032"/>
              <a:gd name="connsiteX3" fmla="*/ 1379056 w 1713426"/>
              <a:gd name="connsiteY3" fmla="*/ 0 h 1400032"/>
              <a:gd name="connsiteX4" fmla="*/ 1713426 w 1713426"/>
              <a:gd name="connsiteY4" fmla="*/ 287398 h 1400032"/>
              <a:gd name="connsiteX5" fmla="*/ 888691 w 1713426"/>
              <a:gd name="connsiteY5" fmla="*/ 1105927 h 1400032"/>
              <a:gd name="connsiteX6" fmla="*/ 601219 w 1713426"/>
              <a:gd name="connsiteY6" fmla="*/ 1400032 h 1400032"/>
              <a:gd name="connsiteX7" fmla="*/ 313747 w 1713426"/>
              <a:gd name="connsiteY7" fmla="*/ 1105927 h 1400032"/>
              <a:gd name="connsiteX8" fmla="*/ 0 w 1713426"/>
              <a:gd name="connsiteY8" fmla="*/ 784939 h 140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3426" h="1400032">
                <a:moveTo>
                  <a:pt x="0" y="784939"/>
                </a:moveTo>
                <a:lnTo>
                  <a:pt x="294029" y="497542"/>
                </a:lnTo>
                <a:lnTo>
                  <a:pt x="601219" y="811821"/>
                </a:lnTo>
                <a:lnTo>
                  <a:pt x="1379056" y="0"/>
                </a:lnTo>
                <a:lnTo>
                  <a:pt x="1713426" y="287398"/>
                </a:lnTo>
                <a:lnTo>
                  <a:pt x="888691" y="1105927"/>
                </a:lnTo>
                <a:lnTo>
                  <a:pt x="601219" y="1400032"/>
                </a:lnTo>
                <a:lnTo>
                  <a:pt x="313747" y="1105927"/>
                </a:lnTo>
                <a:lnTo>
                  <a:pt x="0" y="784939"/>
                </a:lnTo>
                <a:close/>
              </a:path>
            </a:pathLst>
          </a:cu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20247" y="1844389"/>
            <a:ext cx="1612942" cy="338554"/>
          </a:xfrm>
          <a:prstGeom prst="rect">
            <a:avLst/>
          </a:prstGeom>
        </p:spPr>
        <p:txBody>
          <a:bodyPr wrap="none">
            <a:spAutoFit/>
          </a:bodyPr>
          <a:lstStyle/>
          <a:p>
            <a:r>
              <a:rPr lang="en-US" sz="1600" dirty="0"/>
              <a:t>Data “Goodness”</a:t>
            </a:r>
          </a:p>
        </p:txBody>
      </p:sp>
      <p:sp>
        <p:nvSpPr>
          <p:cNvPr id="30" name="Rectangle 29"/>
          <p:cNvSpPr/>
          <p:nvPr/>
        </p:nvSpPr>
        <p:spPr>
          <a:xfrm>
            <a:off x="93441" y="2585283"/>
            <a:ext cx="1219052" cy="338554"/>
          </a:xfrm>
          <a:prstGeom prst="rect">
            <a:avLst/>
          </a:prstGeom>
        </p:spPr>
        <p:txBody>
          <a:bodyPr wrap="none">
            <a:spAutoFit/>
          </a:bodyPr>
          <a:lstStyle/>
          <a:p>
            <a:r>
              <a:rPr lang="en-US" sz="1600" dirty="0"/>
              <a:t>Data Format</a:t>
            </a:r>
          </a:p>
        </p:txBody>
      </p:sp>
      <p:sp>
        <p:nvSpPr>
          <p:cNvPr id="31" name="Rectangle 30"/>
          <p:cNvSpPr/>
          <p:nvPr/>
        </p:nvSpPr>
        <p:spPr>
          <a:xfrm>
            <a:off x="42192" y="2100232"/>
            <a:ext cx="1435008" cy="246221"/>
          </a:xfrm>
          <a:prstGeom prst="rect">
            <a:avLst/>
          </a:prstGeom>
        </p:spPr>
        <p:txBody>
          <a:bodyPr wrap="none">
            <a:spAutoFit/>
          </a:bodyPr>
          <a:lstStyle/>
          <a:p>
            <a:r>
              <a:rPr lang="en-US" sz="1000" dirty="0"/>
              <a:t>clean, validated, precise</a:t>
            </a:r>
          </a:p>
        </p:txBody>
      </p:sp>
      <p:sp>
        <p:nvSpPr>
          <p:cNvPr id="33" name="Multiply 11"/>
          <p:cNvSpPr/>
          <p:nvPr/>
        </p:nvSpPr>
        <p:spPr>
          <a:xfrm>
            <a:off x="1806421" y="2624198"/>
            <a:ext cx="351162" cy="286933"/>
          </a:xfrm>
          <a:custGeom>
            <a:avLst/>
            <a:gdLst>
              <a:gd name="connsiteX0" fmla="*/ 272840 w 1748118"/>
              <a:gd name="connsiteY0" fmla="*/ 573242 h 1788459"/>
              <a:gd name="connsiteX1" fmla="*/ 566869 w 1748118"/>
              <a:gd name="connsiteY1" fmla="*/ 285845 h 1788459"/>
              <a:gd name="connsiteX2" fmla="*/ 874059 w 1748118"/>
              <a:gd name="connsiteY2" fmla="*/ 600124 h 1788459"/>
              <a:gd name="connsiteX3" fmla="*/ 1181249 w 1748118"/>
              <a:gd name="connsiteY3" fmla="*/ 285845 h 1788459"/>
              <a:gd name="connsiteX4" fmla="*/ 1475278 w 1748118"/>
              <a:gd name="connsiteY4" fmla="*/ 573242 h 1788459"/>
              <a:gd name="connsiteX5" fmla="*/ 1161531 w 1748118"/>
              <a:gd name="connsiteY5" fmla="*/ 894230 h 1788459"/>
              <a:gd name="connsiteX6" fmla="*/ 1475278 w 1748118"/>
              <a:gd name="connsiteY6" fmla="*/ 1215217 h 1788459"/>
              <a:gd name="connsiteX7" fmla="*/ 1181249 w 1748118"/>
              <a:gd name="connsiteY7" fmla="*/ 1502614 h 1788459"/>
              <a:gd name="connsiteX8" fmla="*/ 874059 w 1748118"/>
              <a:gd name="connsiteY8" fmla="*/ 1188335 h 1788459"/>
              <a:gd name="connsiteX9" fmla="*/ 566869 w 1748118"/>
              <a:gd name="connsiteY9" fmla="*/ 1502614 h 1788459"/>
              <a:gd name="connsiteX10" fmla="*/ 272840 w 1748118"/>
              <a:gd name="connsiteY10" fmla="*/ 1215217 h 1788459"/>
              <a:gd name="connsiteX11" fmla="*/ 586587 w 1748118"/>
              <a:gd name="connsiteY11" fmla="*/ 894230 h 1788459"/>
              <a:gd name="connsiteX12" fmla="*/ 272840 w 1748118"/>
              <a:gd name="connsiteY12" fmla="*/ 573242 h 178845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294029 w 1202438"/>
              <a:gd name="connsiteY9" fmla="*/ 1216769 h 1216769"/>
              <a:gd name="connsiteX10" fmla="*/ 313747 w 1202438"/>
              <a:gd name="connsiteY10" fmla="*/ 608385 h 1216769"/>
              <a:gd name="connsiteX11" fmla="*/ 0 w 1202438"/>
              <a:gd name="connsiteY11" fmla="*/ 287397 h 121676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313747 w 1202438"/>
              <a:gd name="connsiteY9" fmla="*/ 608385 h 1216769"/>
              <a:gd name="connsiteX10" fmla="*/ 0 w 1202438"/>
              <a:gd name="connsiteY10" fmla="*/ 287397 h 1216769"/>
              <a:gd name="connsiteX0" fmla="*/ 0 w 1202438"/>
              <a:gd name="connsiteY0" fmla="*/ 287397 h 929372"/>
              <a:gd name="connsiteX1" fmla="*/ 294029 w 1202438"/>
              <a:gd name="connsiteY1" fmla="*/ 0 h 929372"/>
              <a:gd name="connsiteX2" fmla="*/ 601219 w 1202438"/>
              <a:gd name="connsiteY2" fmla="*/ 314279 h 929372"/>
              <a:gd name="connsiteX3" fmla="*/ 908409 w 1202438"/>
              <a:gd name="connsiteY3" fmla="*/ 0 h 929372"/>
              <a:gd name="connsiteX4" fmla="*/ 1202438 w 1202438"/>
              <a:gd name="connsiteY4" fmla="*/ 287397 h 929372"/>
              <a:gd name="connsiteX5" fmla="*/ 888691 w 1202438"/>
              <a:gd name="connsiteY5" fmla="*/ 608385 h 929372"/>
              <a:gd name="connsiteX6" fmla="*/ 1202438 w 1202438"/>
              <a:gd name="connsiteY6" fmla="*/ 929372 h 929372"/>
              <a:gd name="connsiteX7" fmla="*/ 601219 w 1202438"/>
              <a:gd name="connsiteY7" fmla="*/ 902490 h 929372"/>
              <a:gd name="connsiteX8" fmla="*/ 313747 w 1202438"/>
              <a:gd name="connsiteY8" fmla="*/ 608385 h 929372"/>
              <a:gd name="connsiteX9" fmla="*/ 0 w 1202438"/>
              <a:gd name="connsiteY9" fmla="*/ 287397 h 929372"/>
              <a:gd name="connsiteX0" fmla="*/ 0 w 1202438"/>
              <a:gd name="connsiteY0" fmla="*/ 287397 h 902490"/>
              <a:gd name="connsiteX1" fmla="*/ 294029 w 1202438"/>
              <a:gd name="connsiteY1" fmla="*/ 0 h 902490"/>
              <a:gd name="connsiteX2" fmla="*/ 601219 w 1202438"/>
              <a:gd name="connsiteY2" fmla="*/ 314279 h 902490"/>
              <a:gd name="connsiteX3" fmla="*/ 908409 w 1202438"/>
              <a:gd name="connsiteY3" fmla="*/ 0 h 902490"/>
              <a:gd name="connsiteX4" fmla="*/ 1202438 w 1202438"/>
              <a:gd name="connsiteY4" fmla="*/ 287397 h 902490"/>
              <a:gd name="connsiteX5" fmla="*/ 888691 w 1202438"/>
              <a:gd name="connsiteY5" fmla="*/ 608385 h 902490"/>
              <a:gd name="connsiteX6" fmla="*/ 601219 w 1202438"/>
              <a:gd name="connsiteY6" fmla="*/ 902490 h 902490"/>
              <a:gd name="connsiteX7" fmla="*/ 313747 w 1202438"/>
              <a:gd name="connsiteY7" fmla="*/ 608385 h 902490"/>
              <a:gd name="connsiteX8" fmla="*/ 0 w 1202438"/>
              <a:gd name="connsiteY8" fmla="*/ 287397 h 902490"/>
              <a:gd name="connsiteX0" fmla="*/ 0 w 1379056"/>
              <a:gd name="connsiteY0" fmla="*/ 784939 h 1400032"/>
              <a:gd name="connsiteX1" fmla="*/ 294029 w 1379056"/>
              <a:gd name="connsiteY1" fmla="*/ 497542 h 1400032"/>
              <a:gd name="connsiteX2" fmla="*/ 601219 w 1379056"/>
              <a:gd name="connsiteY2" fmla="*/ 811821 h 1400032"/>
              <a:gd name="connsiteX3" fmla="*/ 1379056 w 1379056"/>
              <a:gd name="connsiteY3" fmla="*/ 0 h 1400032"/>
              <a:gd name="connsiteX4" fmla="*/ 1202438 w 1379056"/>
              <a:gd name="connsiteY4" fmla="*/ 784939 h 1400032"/>
              <a:gd name="connsiteX5" fmla="*/ 888691 w 1379056"/>
              <a:gd name="connsiteY5" fmla="*/ 1105927 h 1400032"/>
              <a:gd name="connsiteX6" fmla="*/ 601219 w 1379056"/>
              <a:gd name="connsiteY6" fmla="*/ 1400032 h 1400032"/>
              <a:gd name="connsiteX7" fmla="*/ 313747 w 1379056"/>
              <a:gd name="connsiteY7" fmla="*/ 1105927 h 1400032"/>
              <a:gd name="connsiteX8" fmla="*/ 0 w 1379056"/>
              <a:gd name="connsiteY8" fmla="*/ 784939 h 1400032"/>
              <a:gd name="connsiteX0" fmla="*/ 0 w 1713426"/>
              <a:gd name="connsiteY0" fmla="*/ 784939 h 1400032"/>
              <a:gd name="connsiteX1" fmla="*/ 294029 w 1713426"/>
              <a:gd name="connsiteY1" fmla="*/ 497542 h 1400032"/>
              <a:gd name="connsiteX2" fmla="*/ 601219 w 1713426"/>
              <a:gd name="connsiteY2" fmla="*/ 811821 h 1400032"/>
              <a:gd name="connsiteX3" fmla="*/ 1379056 w 1713426"/>
              <a:gd name="connsiteY3" fmla="*/ 0 h 1400032"/>
              <a:gd name="connsiteX4" fmla="*/ 1713426 w 1713426"/>
              <a:gd name="connsiteY4" fmla="*/ 287398 h 1400032"/>
              <a:gd name="connsiteX5" fmla="*/ 888691 w 1713426"/>
              <a:gd name="connsiteY5" fmla="*/ 1105927 h 1400032"/>
              <a:gd name="connsiteX6" fmla="*/ 601219 w 1713426"/>
              <a:gd name="connsiteY6" fmla="*/ 1400032 h 1400032"/>
              <a:gd name="connsiteX7" fmla="*/ 313747 w 1713426"/>
              <a:gd name="connsiteY7" fmla="*/ 1105927 h 1400032"/>
              <a:gd name="connsiteX8" fmla="*/ 0 w 1713426"/>
              <a:gd name="connsiteY8" fmla="*/ 784939 h 140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3426" h="1400032">
                <a:moveTo>
                  <a:pt x="0" y="784939"/>
                </a:moveTo>
                <a:lnTo>
                  <a:pt x="294029" y="497542"/>
                </a:lnTo>
                <a:lnTo>
                  <a:pt x="601219" y="811821"/>
                </a:lnTo>
                <a:lnTo>
                  <a:pt x="1379056" y="0"/>
                </a:lnTo>
                <a:lnTo>
                  <a:pt x="1713426" y="287398"/>
                </a:lnTo>
                <a:lnTo>
                  <a:pt x="888691" y="1105927"/>
                </a:lnTo>
                <a:lnTo>
                  <a:pt x="601219" y="1400032"/>
                </a:lnTo>
                <a:lnTo>
                  <a:pt x="313747" y="1105927"/>
                </a:lnTo>
                <a:lnTo>
                  <a:pt x="0" y="784939"/>
                </a:lnTo>
                <a:close/>
              </a:path>
            </a:pathLst>
          </a:cu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462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srcRect l="12270" t="32086" r="13913" b="19519"/>
          <a:stretch/>
        </p:blipFill>
        <p:spPr>
          <a:xfrm>
            <a:off x="0" y="788819"/>
            <a:ext cx="4441704" cy="2382577"/>
          </a:xfrm>
          <a:prstGeom prst="rect">
            <a:avLst/>
          </a:prstGeom>
        </p:spPr>
      </p:pic>
      <p:pic>
        <p:nvPicPr>
          <p:cNvPr id="44" name="Picture 43"/>
          <p:cNvPicPr>
            <a:picLocks noChangeAspect="1"/>
          </p:cNvPicPr>
          <p:nvPr/>
        </p:nvPicPr>
        <p:blipFill>
          <a:blip r:embed="rId4"/>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Performance Data: the good, bad, and ugly</a:t>
            </a:r>
            <a:endParaRPr lang="en-US" sz="2400" i="1" dirty="0">
              <a:solidFill>
                <a:srgbClr val="E2141D"/>
              </a:solidFill>
              <a:latin typeface="Book Antiqua" charset="0"/>
            </a:endParaRPr>
          </a:p>
        </p:txBody>
      </p:sp>
      <p:pic>
        <p:nvPicPr>
          <p:cNvPr id="7" name="Picture 6"/>
          <p:cNvPicPr>
            <a:picLocks noChangeAspect="1"/>
          </p:cNvPicPr>
          <p:nvPr/>
        </p:nvPicPr>
        <p:blipFill>
          <a:blip r:embed="rId5"/>
          <a:stretch>
            <a:fillRect/>
          </a:stretch>
        </p:blipFill>
        <p:spPr>
          <a:xfrm>
            <a:off x="74218" y="6154369"/>
            <a:ext cx="1497842" cy="648416"/>
          </a:xfrm>
          <a:prstGeom prst="rect">
            <a:avLst/>
          </a:prstGeom>
        </p:spPr>
      </p:pic>
      <p:sp>
        <p:nvSpPr>
          <p:cNvPr id="13" name="Content Placeholder 2"/>
          <p:cNvSpPr txBox="1">
            <a:spLocks/>
          </p:cNvSpPr>
          <p:nvPr/>
        </p:nvSpPr>
        <p:spPr>
          <a:xfrm>
            <a:off x="165502" y="3761735"/>
            <a:ext cx="4888718" cy="973554"/>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800" dirty="0">
                <a:solidFill>
                  <a:schemeClr val="tx1"/>
                </a:solidFill>
              </a:rPr>
              <a:t>Example : </a:t>
            </a:r>
            <a:r>
              <a:rPr lang="en-US" sz="1800" u="sng" dirty="0">
                <a:hlinkClick r:id="rId6"/>
              </a:rPr>
              <a:t>CMCs of Aqueous Surfactant Systems</a:t>
            </a:r>
            <a:endParaRPr lang="en-US" sz="1800" u="sng" dirty="0"/>
          </a:p>
          <a:p>
            <a:pPr algn="l"/>
            <a:r>
              <a:rPr lang="en-US" sz="1800" dirty="0">
                <a:solidFill>
                  <a:schemeClr val="tx1"/>
                </a:solidFill>
              </a:rPr>
              <a:t>Critical Micelle Concentration: Experimental results of surfactant assembly in a variety of solution conditions.</a:t>
            </a:r>
          </a:p>
        </p:txBody>
      </p:sp>
      <p:pic>
        <p:nvPicPr>
          <p:cNvPr id="22" name="Picture 21"/>
          <p:cNvPicPr>
            <a:picLocks noChangeAspect="1"/>
          </p:cNvPicPr>
          <p:nvPr/>
        </p:nvPicPr>
        <p:blipFill>
          <a:blip r:embed="rId7"/>
          <a:stretch>
            <a:fillRect/>
          </a:stretch>
        </p:blipFill>
        <p:spPr>
          <a:xfrm>
            <a:off x="5364873" y="3235034"/>
            <a:ext cx="3505830" cy="1492839"/>
          </a:xfrm>
          <a:prstGeom prst="rect">
            <a:avLst/>
          </a:prstGeom>
        </p:spPr>
      </p:pic>
      <p:pic>
        <p:nvPicPr>
          <p:cNvPr id="23" name="Picture 22"/>
          <p:cNvPicPr>
            <a:picLocks noChangeAspect="1"/>
          </p:cNvPicPr>
          <p:nvPr/>
        </p:nvPicPr>
        <p:blipFill>
          <a:blip r:embed="rId8"/>
          <a:stretch>
            <a:fillRect/>
          </a:stretch>
        </p:blipFill>
        <p:spPr>
          <a:xfrm>
            <a:off x="5317015" y="5208345"/>
            <a:ext cx="3553688" cy="1463558"/>
          </a:xfrm>
          <a:prstGeom prst="rect">
            <a:avLst/>
          </a:prstGeom>
        </p:spPr>
      </p:pic>
      <p:grpSp>
        <p:nvGrpSpPr>
          <p:cNvPr id="6" name="Group 5"/>
          <p:cNvGrpSpPr/>
          <p:nvPr/>
        </p:nvGrpSpPr>
        <p:grpSpPr>
          <a:xfrm>
            <a:off x="5364873" y="1524373"/>
            <a:ext cx="3495209" cy="1648262"/>
            <a:chOff x="5059927" y="1691725"/>
            <a:chExt cx="3651221" cy="1721834"/>
          </a:xfrm>
        </p:grpSpPr>
        <p:pic>
          <p:nvPicPr>
            <p:cNvPr id="3" name="Picture 2"/>
            <p:cNvPicPr>
              <a:picLocks noChangeAspect="1"/>
            </p:cNvPicPr>
            <p:nvPr/>
          </p:nvPicPr>
          <p:blipFill>
            <a:blip r:embed="rId9"/>
            <a:stretch>
              <a:fillRect/>
            </a:stretch>
          </p:blipFill>
          <p:spPr>
            <a:xfrm>
              <a:off x="5059927" y="1996798"/>
              <a:ext cx="2724651" cy="854498"/>
            </a:xfrm>
            <a:prstGeom prst="rect">
              <a:avLst/>
            </a:prstGeom>
          </p:spPr>
        </p:pic>
        <p:pic>
          <p:nvPicPr>
            <p:cNvPr id="4" name="Picture 3"/>
            <p:cNvPicPr>
              <a:picLocks noChangeAspect="1"/>
            </p:cNvPicPr>
            <p:nvPr/>
          </p:nvPicPr>
          <p:blipFill>
            <a:blip r:embed="rId10"/>
            <a:stretch>
              <a:fillRect/>
            </a:stretch>
          </p:blipFill>
          <p:spPr>
            <a:xfrm>
              <a:off x="7813861" y="1691725"/>
              <a:ext cx="897287" cy="1159571"/>
            </a:xfrm>
            <a:prstGeom prst="rect">
              <a:avLst/>
            </a:prstGeom>
          </p:spPr>
        </p:pic>
        <p:pic>
          <p:nvPicPr>
            <p:cNvPr id="5" name="Picture 4"/>
            <p:cNvPicPr>
              <a:picLocks noChangeAspect="1"/>
            </p:cNvPicPr>
            <p:nvPr/>
          </p:nvPicPr>
          <p:blipFill>
            <a:blip r:embed="rId11"/>
            <a:stretch>
              <a:fillRect/>
            </a:stretch>
          </p:blipFill>
          <p:spPr>
            <a:xfrm>
              <a:off x="5059927" y="2889787"/>
              <a:ext cx="3651221" cy="523772"/>
            </a:xfrm>
            <a:prstGeom prst="rect">
              <a:avLst/>
            </a:prstGeom>
          </p:spPr>
        </p:pic>
      </p:grpSp>
      <p:sp>
        <p:nvSpPr>
          <p:cNvPr id="17" name="Multiply 11"/>
          <p:cNvSpPr/>
          <p:nvPr/>
        </p:nvSpPr>
        <p:spPr>
          <a:xfrm>
            <a:off x="2339055" y="1995592"/>
            <a:ext cx="351162" cy="286933"/>
          </a:xfrm>
          <a:custGeom>
            <a:avLst/>
            <a:gdLst>
              <a:gd name="connsiteX0" fmla="*/ 272840 w 1748118"/>
              <a:gd name="connsiteY0" fmla="*/ 573242 h 1788459"/>
              <a:gd name="connsiteX1" fmla="*/ 566869 w 1748118"/>
              <a:gd name="connsiteY1" fmla="*/ 285845 h 1788459"/>
              <a:gd name="connsiteX2" fmla="*/ 874059 w 1748118"/>
              <a:gd name="connsiteY2" fmla="*/ 600124 h 1788459"/>
              <a:gd name="connsiteX3" fmla="*/ 1181249 w 1748118"/>
              <a:gd name="connsiteY3" fmla="*/ 285845 h 1788459"/>
              <a:gd name="connsiteX4" fmla="*/ 1475278 w 1748118"/>
              <a:gd name="connsiteY4" fmla="*/ 573242 h 1788459"/>
              <a:gd name="connsiteX5" fmla="*/ 1161531 w 1748118"/>
              <a:gd name="connsiteY5" fmla="*/ 894230 h 1788459"/>
              <a:gd name="connsiteX6" fmla="*/ 1475278 w 1748118"/>
              <a:gd name="connsiteY6" fmla="*/ 1215217 h 1788459"/>
              <a:gd name="connsiteX7" fmla="*/ 1181249 w 1748118"/>
              <a:gd name="connsiteY7" fmla="*/ 1502614 h 1788459"/>
              <a:gd name="connsiteX8" fmla="*/ 874059 w 1748118"/>
              <a:gd name="connsiteY8" fmla="*/ 1188335 h 1788459"/>
              <a:gd name="connsiteX9" fmla="*/ 566869 w 1748118"/>
              <a:gd name="connsiteY9" fmla="*/ 1502614 h 1788459"/>
              <a:gd name="connsiteX10" fmla="*/ 272840 w 1748118"/>
              <a:gd name="connsiteY10" fmla="*/ 1215217 h 1788459"/>
              <a:gd name="connsiteX11" fmla="*/ 586587 w 1748118"/>
              <a:gd name="connsiteY11" fmla="*/ 894230 h 1788459"/>
              <a:gd name="connsiteX12" fmla="*/ 272840 w 1748118"/>
              <a:gd name="connsiteY12" fmla="*/ 573242 h 178845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294029 w 1202438"/>
              <a:gd name="connsiteY9" fmla="*/ 1216769 h 1216769"/>
              <a:gd name="connsiteX10" fmla="*/ 313747 w 1202438"/>
              <a:gd name="connsiteY10" fmla="*/ 608385 h 1216769"/>
              <a:gd name="connsiteX11" fmla="*/ 0 w 1202438"/>
              <a:gd name="connsiteY11" fmla="*/ 287397 h 121676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313747 w 1202438"/>
              <a:gd name="connsiteY9" fmla="*/ 608385 h 1216769"/>
              <a:gd name="connsiteX10" fmla="*/ 0 w 1202438"/>
              <a:gd name="connsiteY10" fmla="*/ 287397 h 1216769"/>
              <a:gd name="connsiteX0" fmla="*/ 0 w 1202438"/>
              <a:gd name="connsiteY0" fmla="*/ 287397 h 929372"/>
              <a:gd name="connsiteX1" fmla="*/ 294029 w 1202438"/>
              <a:gd name="connsiteY1" fmla="*/ 0 h 929372"/>
              <a:gd name="connsiteX2" fmla="*/ 601219 w 1202438"/>
              <a:gd name="connsiteY2" fmla="*/ 314279 h 929372"/>
              <a:gd name="connsiteX3" fmla="*/ 908409 w 1202438"/>
              <a:gd name="connsiteY3" fmla="*/ 0 h 929372"/>
              <a:gd name="connsiteX4" fmla="*/ 1202438 w 1202438"/>
              <a:gd name="connsiteY4" fmla="*/ 287397 h 929372"/>
              <a:gd name="connsiteX5" fmla="*/ 888691 w 1202438"/>
              <a:gd name="connsiteY5" fmla="*/ 608385 h 929372"/>
              <a:gd name="connsiteX6" fmla="*/ 1202438 w 1202438"/>
              <a:gd name="connsiteY6" fmla="*/ 929372 h 929372"/>
              <a:gd name="connsiteX7" fmla="*/ 601219 w 1202438"/>
              <a:gd name="connsiteY7" fmla="*/ 902490 h 929372"/>
              <a:gd name="connsiteX8" fmla="*/ 313747 w 1202438"/>
              <a:gd name="connsiteY8" fmla="*/ 608385 h 929372"/>
              <a:gd name="connsiteX9" fmla="*/ 0 w 1202438"/>
              <a:gd name="connsiteY9" fmla="*/ 287397 h 929372"/>
              <a:gd name="connsiteX0" fmla="*/ 0 w 1202438"/>
              <a:gd name="connsiteY0" fmla="*/ 287397 h 902490"/>
              <a:gd name="connsiteX1" fmla="*/ 294029 w 1202438"/>
              <a:gd name="connsiteY1" fmla="*/ 0 h 902490"/>
              <a:gd name="connsiteX2" fmla="*/ 601219 w 1202438"/>
              <a:gd name="connsiteY2" fmla="*/ 314279 h 902490"/>
              <a:gd name="connsiteX3" fmla="*/ 908409 w 1202438"/>
              <a:gd name="connsiteY3" fmla="*/ 0 h 902490"/>
              <a:gd name="connsiteX4" fmla="*/ 1202438 w 1202438"/>
              <a:gd name="connsiteY4" fmla="*/ 287397 h 902490"/>
              <a:gd name="connsiteX5" fmla="*/ 888691 w 1202438"/>
              <a:gd name="connsiteY5" fmla="*/ 608385 h 902490"/>
              <a:gd name="connsiteX6" fmla="*/ 601219 w 1202438"/>
              <a:gd name="connsiteY6" fmla="*/ 902490 h 902490"/>
              <a:gd name="connsiteX7" fmla="*/ 313747 w 1202438"/>
              <a:gd name="connsiteY7" fmla="*/ 608385 h 902490"/>
              <a:gd name="connsiteX8" fmla="*/ 0 w 1202438"/>
              <a:gd name="connsiteY8" fmla="*/ 287397 h 902490"/>
              <a:gd name="connsiteX0" fmla="*/ 0 w 1379056"/>
              <a:gd name="connsiteY0" fmla="*/ 784939 h 1400032"/>
              <a:gd name="connsiteX1" fmla="*/ 294029 w 1379056"/>
              <a:gd name="connsiteY1" fmla="*/ 497542 h 1400032"/>
              <a:gd name="connsiteX2" fmla="*/ 601219 w 1379056"/>
              <a:gd name="connsiteY2" fmla="*/ 811821 h 1400032"/>
              <a:gd name="connsiteX3" fmla="*/ 1379056 w 1379056"/>
              <a:gd name="connsiteY3" fmla="*/ 0 h 1400032"/>
              <a:gd name="connsiteX4" fmla="*/ 1202438 w 1379056"/>
              <a:gd name="connsiteY4" fmla="*/ 784939 h 1400032"/>
              <a:gd name="connsiteX5" fmla="*/ 888691 w 1379056"/>
              <a:gd name="connsiteY5" fmla="*/ 1105927 h 1400032"/>
              <a:gd name="connsiteX6" fmla="*/ 601219 w 1379056"/>
              <a:gd name="connsiteY6" fmla="*/ 1400032 h 1400032"/>
              <a:gd name="connsiteX7" fmla="*/ 313747 w 1379056"/>
              <a:gd name="connsiteY7" fmla="*/ 1105927 h 1400032"/>
              <a:gd name="connsiteX8" fmla="*/ 0 w 1379056"/>
              <a:gd name="connsiteY8" fmla="*/ 784939 h 1400032"/>
              <a:gd name="connsiteX0" fmla="*/ 0 w 1713426"/>
              <a:gd name="connsiteY0" fmla="*/ 784939 h 1400032"/>
              <a:gd name="connsiteX1" fmla="*/ 294029 w 1713426"/>
              <a:gd name="connsiteY1" fmla="*/ 497542 h 1400032"/>
              <a:gd name="connsiteX2" fmla="*/ 601219 w 1713426"/>
              <a:gd name="connsiteY2" fmla="*/ 811821 h 1400032"/>
              <a:gd name="connsiteX3" fmla="*/ 1379056 w 1713426"/>
              <a:gd name="connsiteY3" fmla="*/ 0 h 1400032"/>
              <a:gd name="connsiteX4" fmla="*/ 1713426 w 1713426"/>
              <a:gd name="connsiteY4" fmla="*/ 287398 h 1400032"/>
              <a:gd name="connsiteX5" fmla="*/ 888691 w 1713426"/>
              <a:gd name="connsiteY5" fmla="*/ 1105927 h 1400032"/>
              <a:gd name="connsiteX6" fmla="*/ 601219 w 1713426"/>
              <a:gd name="connsiteY6" fmla="*/ 1400032 h 1400032"/>
              <a:gd name="connsiteX7" fmla="*/ 313747 w 1713426"/>
              <a:gd name="connsiteY7" fmla="*/ 1105927 h 1400032"/>
              <a:gd name="connsiteX8" fmla="*/ 0 w 1713426"/>
              <a:gd name="connsiteY8" fmla="*/ 784939 h 140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3426" h="1400032">
                <a:moveTo>
                  <a:pt x="0" y="784939"/>
                </a:moveTo>
                <a:lnTo>
                  <a:pt x="294029" y="497542"/>
                </a:lnTo>
                <a:lnTo>
                  <a:pt x="601219" y="811821"/>
                </a:lnTo>
                <a:lnTo>
                  <a:pt x="1379056" y="0"/>
                </a:lnTo>
                <a:lnTo>
                  <a:pt x="1713426" y="287398"/>
                </a:lnTo>
                <a:lnTo>
                  <a:pt x="888691" y="1105927"/>
                </a:lnTo>
                <a:lnTo>
                  <a:pt x="601219" y="1400032"/>
                </a:lnTo>
                <a:lnTo>
                  <a:pt x="313747" y="1105927"/>
                </a:lnTo>
                <a:lnTo>
                  <a:pt x="0" y="784939"/>
                </a:lnTo>
                <a:close/>
              </a:path>
            </a:pathLst>
          </a:cu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20247" y="1844389"/>
            <a:ext cx="1612942" cy="338554"/>
          </a:xfrm>
          <a:prstGeom prst="rect">
            <a:avLst/>
          </a:prstGeom>
        </p:spPr>
        <p:txBody>
          <a:bodyPr wrap="none">
            <a:spAutoFit/>
          </a:bodyPr>
          <a:lstStyle/>
          <a:p>
            <a:r>
              <a:rPr lang="en-US" sz="1600" dirty="0"/>
              <a:t>Data “Goodness”</a:t>
            </a:r>
          </a:p>
        </p:txBody>
      </p:sp>
      <p:sp>
        <p:nvSpPr>
          <p:cNvPr id="21" name="Rectangle 20"/>
          <p:cNvSpPr/>
          <p:nvPr/>
        </p:nvSpPr>
        <p:spPr>
          <a:xfrm>
            <a:off x="93441" y="2585283"/>
            <a:ext cx="1219052" cy="338554"/>
          </a:xfrm>
          <a:prstGeom prst="rect">
            <a:avLst/>
          </a:prstGeom>
        </p:spPr>
        <p:txBody>
          <a:bodyPr wrap="none">
            <a:spAutoFit/>
          </a:bodyPr>
          <a:lstStyle/>
          <a:p>
            <a:r>
              <a:rPr lang="en-US" sz="1600" dirty="0"/>
              <a:t>Data Format</a:t>
            </a:r>
          </a:p>
        </p:txBody>
      </p:sp>
      <p:sp>
        <p:nvSpPr>
          <p:cNvPr id="24" name="Rectangle 23"/>
          <p:cNvSpPr/>
          <p:nvPr/>
        </p:nvSpPr>
        <p:spPr>
          <a:xfrm>
            <a:off x="42192" y="2100232"/>
            <a:ext cx="1435008" cy="246221"/>
          </a:xfrm>
          <a:prstGeom prst="rect">
            <a:avLst/>
          </a:prstGeom>
        </p:spPr>
        <p:txBody>
          <a:bodyPr wrap="none">
            <a:spAutoFit/>
          </a:bodyPr>
          <a:lstStyle/>
          <a:p>
            <a:r>
              <a:rPr lang="en-US" sz="1000" dirty="0"/>
              <a:t>clean, validated, precise</a:t>
            </a:r>
          </a:p>
        </p:txBody>
      </p:sp>
      <p:sp>
        <p:nvSpPr>
          <p:cNvPr id="26" name="Multiply 25"/>
          <p:cNvSpPr/>
          <p:nvPr/>
        </p:nvSpPr>
        <p:spPr>
          <a:xfrm>
            <a:off x="2305510" y="2600271"/>
            <a:ext cx="418251" cy="427903"/>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own Arrow 1"/>
          <p:cNvSpPr/>
          <p:nvPr/>
        </p:nvSpPr>
        <p:spPr>
          <a:xfrm>
            <a:off x="6093905" y="3870764"/>
            <a:ext cx="2037144" cy="2118204"/>
          </a:xfrm>
          <a:prstGeom prst="downArrow">
            <a:avLst/>
          </a:prstGeom>
          <a:solidFill>
            <a:srgbClr val="DF2127">
              <a:alpha val="1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1313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srcRect l="12270" t="32086" r="13913" b="19519"/>
          <a:stretch/>
        </p:blipFill>
        <p:spPr>
          <a:xfrm>
            <a:off x="0" y="788819"/>
            <a:ext cx="4441704" cy="2382577"/>
          </a:xfrm>
          <a:prstGeom prst="rect">
            <a:avLst/>
          </a:prstGeom>
        </p:spPr>
      </p:pic>
      <p:pic>
        <p:nvPicPr>
          <p:cNvPr id="44" name="Picture 43"/>
          <p:cNvPicPr>
            <a:picLocks noChangeAspect="1"/>
          </p:cNvPicPr>
          <p:nvPr/>
        </p:nvPicPr>
        <p:blipFill>
          <a:blip r:embed="rId4"/>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Performance Data: the good, bad, and ugly</a:t>
            </a:r>
            <a:endParaRPr lang="en-US" sz="2400" i="1" dirty="0">
              <a:solidFill>
                <a:srgbClr val="E2141D"/>
              </a:solidFill>
              <a:latin typeface="Book Antiqua" charset="0"/>
            </a:endParaRPr>
          </a:p>
        </p:txBody>
      </p:sp>
      <p:pic>
        <p:nvPicPr>
          <p:cNvPr id="7" name="Picture 6"/>
          <p:cNvPicPr>
            <a:picLocks noChangeAspect="1"/>
          </p:cNvPicPr>
          <p:nvPr/>
        </p:nvPicPr>
        <p:blipFill>
          <a:blip r:embed="rId5"/>
          <a:stretch>
            <a:fillRect/>
          </a:stretch>
        </p:blipFill>
        <p:spPr>
          <a:xfrm>
            <a:off x="74218" y="6154369"/>
            <a:ext cx="1497842" cy="648416"/>
          </a:xfrm>
          <a:prstGeom prst="rect">
            <a:avLst/>
          </a:prstGeom>
        </p:spPr>
      </p:pic>
      <p:sp>
        <p:nvSpPr>
          <p:cNvPr id="13" name="Content Placeholder 2"/>
          <p:cNvSpPr txBox="1">
            <a:spLocks/>
          </p:cNvSpPr>
          <p:nvPr/>
        </p:nvSpPr>
        <p:spPr>
          <a:xfrm>
            <a:off x="176578" y="4032109"/>
            <a:ext cx="4888718" cy="715970"/>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800" dirty="0">
                <a:solidFill>
                  <a:schemeClr val="tx1"/>
                </a:solidFill>
              </a:rPr>
              <a:t>Example : </a:t>
            </a:r>
            <a:r>
              <a:rPr lang="en-US" sz="1800" u="sng" dirty="0">
                <a:hlinkClick r:id="rId6"/>
              </a:rPr>
              <a:t>Manufacturer Technical Datasheets</a:t>
            </a:r>
            <a:endParaRPr lang="en-US" sz="1800" dirty="0">
              <a:solidFill>
                <a:schemeClr val="tx1"/>
              </a:solidFill>
            </a:endParaRPr>
          </a:p>
        </p:txBody>
      </p:sp>
      <p:sp>
        <p:nvSpPr>
          <p:cNvPr id="18" name="Multiply 11"/>
          <p:cNvSpPr/>
          <p:nvPr/>
        </p:nvSpPr>
        <p:spPr>
          <a:xfrm>
            <a:off x="2960490" y="1968202"/>
            <a:ext cx="351162" cy="286933"/>
          </a:xfrm>
          <a:custGeom>
            <a:avLst/>
            <a:gdLst>
              <a:gd name="connsiteX0" fmla="*/ 272840 w 1748118"/>
              <a:gd name="connsiteY0" fmla="*/ 573242 h 1788459"/>
              <a:gd name="connsiteX1" fmla="*/ 566869 w 1748118"/>
              <a:gd name="connsiteY1" fmla="*/ 285845 h 1788459"/>
              <a:gd name="connsiteX2" fmla="*/ 874059 w 1748118"/>
              <a:gd name="connsiteY2" fmla="*/ 600124 h 1788459"/>
              <a:gd name="connsiteX3" fmla="*/ 1181249 w 1748118"/>
              <a:gd name="connsiteY3" fmla="*/ 285845 h 1788459"/>
              <a:gd name="connsiteX4" fmla="*/ 1475278 w 1748118"/>
              <a:gd name="connsiteY4" fmla="*/ 573242 h 1788459"/>
              <a:gd name="connsiteX5" fmla="*/ 1161531 w 1748118"/>
              <a:gd name="connsiteY5" fmla="*/ 894230 h 1788459"/>
              <a:gd name="connsiteX6" fmla="*/ 1475278 w 1748118"/>
              <a:gd name="connsiteY6" fmla="*/ 1215217 h 1788459"/>
              <a:gd name="connsiteX7" fmla="*/ 1181249 w 1748118"/>
              <a:gd name="connsiteY7" fmla="*/ 1502614 h 1788459"/>
              <a:gd name="connsiteX8" fmla="*/ 874059 w 1748118"/>
              <a:gd name="connsiteY8" fmla="*/ 1188335 h 1788459"/>
              <a:gd name="connsiteX9" fmla="*/ 566869 w 1748118"/>
              <a:gd name="connsiteY9" fmla="*/ 1502614 h 1788459"/>
              <a:gd name="connsiteX10" fmla="*/ 272840 w 1748118"/>
              <a:gd name="connsiteY10" fmla="*/ 1215217 h 1788459"/>
              <a:gd name="connsiteX11" fmla="*/ 586587 w 1748118"/>
              <a:gd name="connsiteY11" fmla="*/ 894230 h 1788459"/>
              <a:gd name="connsiteX12" fmla="*/ 272840 w 1748118"/>
              <a:gd name="connsiteY12" fmla="*/ 573242 h 178845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294029 w 1202438"/>
              <a:gd name="connsiteY9" fmla="*/ 1216769 h 1216769"/>
              <a:gd name="connsiteX10" fmla="*/ 313747 w 1202438"/>
              <a:gd name="connsiteY10" fmla="*/ 608385 h 1216769"/>
              <a:gd name="connsiteX11" fmla="*/ 0 w 1202438"/>
              <a:gd name="connsiteY11" fmla="*/ 287397 h 1216769"/>
              <a:gd name="connsiteX0" fmla="*/ 0 w 1202438"/>
              <a:gd name="connsiteY0" fmla="*/ 287397 h 1216769"/>
              <a:gd name="connsiteX1" fmla="*/ 294029 w 1202438"/>
              <a:gd name="connsiteY1" fmla="*/ 0 h 1216769"/>
              <a:gd name="connsiteX2" fmla="*/ 601219 w 1202438"/>
              <a:gd name="connsiteY2" fmla="*/ 314279 h 1216769"/>
              <a:gd name="connsiteX3" fmla="*/ 908409 w 1202438"/>
              <a:gd name="connsiteY3" fmla="*/ 0 h 1216769"/>
              <a:gd name="connsiteX4" fmla="*/ 1202438 w 1202438"/>
              <a:gd name="connsiteY4" fmla="*/ 287397 h 1216769"/>
              <a:gd name="connsiteX5" fmla="*/ 888691 w 1202438"/>
              <a:gd name="connsiteY5" fmla="*/ 608385 h 1216769"/>
              <a:gd name="connsiteX6" fmla="*/ 1202438 w 1202438"/>
              <a:gd name="connsiteY6" fmla="*/ 929372 h 1216769"/>
              <a:gd name="connsiteX7" fmla="*/ 908409 w 1202438"/>
              <a:gd name="connsiteY7" fmla="*/ 1216769 h 1216769"/>
              <a:gd name="connsiteX8" fmla="*/ 601219 w 1202438"/>
              <a:gd name="connsiteY8" fmla="*/ 902490 h 1216769"/>
              <a:gd name="connsiteX9" fmla="*/ 313747 w 1202438"/>
              <a:gd name="connsiteY9" fmla="*/ 608385 h 1216769"/>
              <a:gd name="connsiteX10" fmla="*/ 0 w 1202438"/>
              <a:gd name="connsiteY10" fmla="*/ 287397 h 1216769"/>
              <a:gd name="connsiteX0" fmla="*/ 0 w 1202438"/>
              <a:gd name="connsiteY0" fmla="*/ 287397 h 929372"/>
              <a:gd name="connsiteX1" fmla="*/ 294029 w 1202438"/>
              <a:gd name="connsiteY1" fmla="*/ 0 h 929372"/>
              <a:gd name="connsiteX2" fmla="*/ 601219 w 1202438"/>
              <a:gd name="connsiteY2" fmla="*/ 314279 h 929372"/>
              <a:gd name="connsiteX3" fmla="*/ 908409 w 1202438"/>
              <a:gd name="connsiteY3" fmla="*/ 0 h 929372"/>
              <a:gd name="connsiteX4" fmla="*/ 1202438 w 1202438"/>
              <a:gd name="connsiteY4" fmla="*/ 287397 h 929372"/>
              <a:gd name="connsiteX5" fmla="*/ 888691 w 1202438"/>
              <a:gd name="connsiteY5" fmla="*/ 608385 h 929372"/>
              <a:gd name="connsiteX6" fmla="*/ 1202438 w 1202438"/>
              <a:gd name="connsiteY6" fmla="*/ 929372 h 929372"/>
              <a:gd name="connsiteX7" fmla="*/ 601219 w 1202438"/>
              <a:gd name="connsiteY7" fmla="*/ 902490 h 929372"/>
              <a:gd name="connsiteX8" fmla="*/ 313747 w 1202438"/>
              <a:gd name="connsiteY8" fmla="*/ 608385 h 929372"/>
              <a:gd name="connsiteX9" fmla="*/ 0 w 1202438"/>
              <a:gd name="connsiteY9" fmla="*/ 287397 h 929372"/>
              <a:gd name="connsiteX0" fmla="*/ 0 w 1202438"/>
              <a:gd name="connsiteY0" fmla="*/ 287397 h 902490"/>
              <a:gd name="connsiteX1" fmla="*/ 294029 w 1202438"/>
              <a:gd name="connsiteY1" fmla="*/ 0 h 902490"/>
              <a:gd name="connsiteX2" fmla="*/ 601219 w 1202438"/>
              <a:gd name="connsiteY2" fmla="*/ 314279 h 902490"/>
              <a:gd name="connsiteX3" fmla="*/ 908409 w 1202438"/>
              <a:gd name="connsiteY3" fmla="*/ 0 h 902490"/>
              <a:gd name="connsiteX4" fmla="*/ 1202438 w 1202438"/>
              <a:gd name="connsiteY4" fmla="*/ 287397 h 902490"/>
              <a:gd name="connsiteX5" fmla="*/ 888691 w 1202438"/>
              <a:gd name="connsiteY5" fmla="*/ 608385 h 902490"/>
              <a:gd name="connsiteX6" fmla="*/ 601219 w 1202438"/>
              <a:gd name="connsiteY6" fmla="*/ 902490 h 902490"/>
              <a:gd name="connsiteX7" fmla="*/ 313747 w 1202438"/>
              <a:gd name="connsiteY7" fmla="*/ 608385 h 902490"/>
              <a:gd name="connsiteX8" fmla="*/ 0 w 1202438"/>
              <a:gd name="connsiteY8" fmla="*/ 287397 h 902490"/>
              <a:gd name="connsiteX0" fmla="*/ 0 w 1379056"/>
              <a:gd name="connsiteY0" fmla="*/ 784939 h 1400032"/>
              <a:gd name="connsiteX1" fmla="*/ 294029 w 1379056"/>
              <a:gd name="connsiteY1" fmla="*/ 497542 h 1400032"/>
              <a:gd name="connsiteX2" fmla="*/ 601219 w 1379056"/>
              <a:gd name="connsiteY2" fmla="*/ 811821 h 1400032"/>
              <a:gd name="connsiteX3" fmla="*/ 1379056 w 1379056"/>
              <a:gd name="connsiteY3" fmla="*/ 0 h 1400032"/>
              <a:gd name="connsiteX4" fmla="*/ 1202438 w 1379056"/>
              <a:gd name="connsiteY4" fmla="*/ 784939 h 1400032"/>
              <a:gd name="connsiteX5" fmla="*/ 888691 w 1379056"/>
              <a:gd name="connsiteY5" fmla="*/ 1105927 h 1400032"/>
              <a:gd name="connsiteX6" fmla="*/ 601219 w 1379056"/>
              <a:gd name="connsiteY6" fmla="*/ 1400032 h 1400032"/>
              <a:gd name="connsiteX7" fmla="*/ 313747 w 1379056"/>
              <a:gd name="connsiteY7" fmla="*/ 1105927 h 1400032"/>
              <a:gd name="connsiteX8" fmla="*/ 0 w 1379056"/>
              <a:gd name="connsiteY8" fmla="*/ 784939 h 1400032"/>
              <a:gd name="connsiteX0" fmla="*/ 0 w 1713426"/>
              <a:gd name="connsiteY0" fmla="*/ 784939 h 1400032"/>
              <a:gd name="connsiteX1" fmla="*/ 294029 w 1713426"/>
              <a:gd name="connsiteY1" fmla="*/ 497542 h 1400032"/>
              <a:gd name="connsiteX2" fmla="*/ 601219 w 1713426"/>
              <a:gd name="connsiteY2" fmla="*/ 811821 h 1400032"/>
              <a:gd name="connsiteX3" fmla="*/ 1379056 w 1713426"/>
              <a:gd name="connsiteY3" fmla="*/ 0 h 1400032"/>
              <a:gd name="connsiteX4" fmla="*/ 1713426 w 1713426"/>
              <a:gd name="connsiteY4" fmla="*/ 287398 h 1400032"/>
              <a:gd name="connsiteX5" fmla="*/ 888691 w 1713426"/>
              <a:gd name="connsiteY5" fmla="*/ 1105927 h 1400032"/>
              <a:gd name="connsiteX6" fmla="*/ 601219 w 1713426"/>
              <a:gd name="connsiteY6" fmla="*/ 1400032 h 1400032"/>
              <a:gd name="connsiteX7" fmla="*/ 313747 w 1713426"/>
              <a:gd name="connsiteY7" fmla="*/ 1105927 h 1400032"/>
              <a:gd name="connsiteX8" fmla="*/ 0 w 1713426"/>
              <a:gd name="connsiteY8" fmla="*/ 784939 h 140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3426" h="1400032">
                <a:moveTo>
                  <a:pt x="0" y="784939"/>
                </a:moveTo>
                <a:lnTo>
                  <a:pt x="294029" y="497542"/>
                </a:lnTo>
                <a:lnTo>
                  <a:pt x="601219" y="811821"/>
                </a:lnTo>
                <a:lnTo>
                  <a:pt x="1379056" y="0"/>
                </a:lnTo>
                <a:lnTo>
                  <a:pt x="1713426" y="287398"/>
                </a:lnTo>
                <a:lnTo>
                  <a:pt x="888691" y="1105927"/>
                </a:lnTo>
                <a:lnTo>
                  <a:pt x="601219" y="1400032"/>
                </a:lnTo>
                <a:lnTo>
                  <a:pt x="313747" y="1105927"/>
                </a:lnTo>
                <a:lnTo>
                  <a:pt x="0" y="784939"/>
                </a:lnTo>
                <a:close/>
              </a:path>
            </a:pathLst>
          </a:cu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Multiply 20"/>
          <p:cNvSpPr/>
          <p:nvPr/>
        </p:nvSpPr>
        <p:spPr>
          <a:xfrm>
            <a:off x="2771704" y="2437126"/>
            <a:ext cx="728734" cy="745551"/>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7"/>
          <a:stretch>
            <a:fillRect/>
          </a:stretch>
        </p:blipFill>
        <p:spPr>
          <a:xfrm>
            <a:off x="4103400" y="635237"/>
            <a:ext cx="2701332" cy="3358029"/>
          </a:xfrm>
          <a:prstGeom prst="rect">
            <a:avLst/>
          </a:prstGeom>
        </p:spPr>
      </p:pic>
      <p:pic>
        <p:nvPicPr>
          <p:cNvPr id="23" name="Picture 22"/>
          <p:cNvPicPr>
            <a:picLocks noChangeAspect="1"/>
          </p:cNvPicPr>
          <p:nvPr/>
        </p:nvPicPr>
        <p:blipFill rotWithShape="1">
          <a:blip r:embed="rId8"/>
          <a:srcRect l="49841"/>
          <a:stretch/>
        </p:blipFill>
        <p:spPr>
          <a:xfrm>
            <a:off x="6804732" y="1522362"/>
            <a:ext cx="2078078" cy="1441777"/>
          </a:xfrm>
          <a:prstGeom prst="rect">
            <a:avLst/>
          </a:prstGeom>
        </p:spPr>
      </p:pic>
      <p:pic>
        <p:nvPicPr>
          <p:cNvPr id="24" name="Picture 23"/>
          <p:cNvPicPr>
            <a:picLocks noChangeAspect="1"/>
          </p:cNvPicPr>
          <p:nvPr/>
        </p:nvPicPr>
        <p:blipFill>
          <a:blip r:embed="rId9"/>
          <a:stretch>
            <a:fillRect/>
          </a:stretch>
        </p:blipFill>
        <p:spPr>
          <a:xfrm>
            <a:off x="6773584" y="3171396"/>
            <a:ext cx="2351769" cy="1559393"/>
          </a:xfrm>
          <a:prstGeom prst="rect">
            <a:avLst/>
          </a:prstGeom>
        </p:spPr>
      </p:pic>
      <p:pic>
        <p:nvPicPr>
          <p:cNvPr id="3" name="Picture 2"/>
          <p:cNvPicPr>
            <a:picLocks noChangeAspect="1"/>
          </p:cNvPicPr>
          <p:nvPr/>
        </p:nvPicPr>
        <p:blipFill>
          <a:blip r:embed="rId10"/>
          <a:stretch>
            <a:fillRect/>
          </a:stretch>
        </p:blipFill>
        <p:spPr>
          <a:xfrm>
            <a:off x="5523545" y="4372423"/>
            <a:ext cx="1686770" cy="2255750"/>
          </a:xfrm>
          <a:prstGeom prst="rect">
            <a:avLst/>
          </a:prstGeom>
        </p:spPr>
      </p:pic>
      <p:pic>
        <p:nvPicPr>
          <p:cNvPr id="5" name="Picture 4"/>
          <p:cNvPicPr>
            <a:picLocks noChangeAspect="1"/>
          </p:cNvPicPr>
          <p:nvPr/>
        </p:nvPicPr>
        <p:blipFill>
          <a:blip r:embed="rId11"/>
          <a:stretch>
            <a:fillRect/>
          </a:stretch>
        </p:blipFill>
        <p:spPr>
          <a:xfrm>
            <a:off x="3683820" y="5145169"/>
            <a:ext cx="1407015" cy="1622875"/>
          </a:xfrm>
          <a:prstGeom prst="rect">
            <a:avLst/>
          </a:prstGeom>
        </p:spPr>
      </p:pic>
      <p:sp>
        <p:nvSpPr>
          <p:cNvPr id="6" name="Rectangle 5"/>
          <p:cNvSpPr/>
          <p:nvPr/>
        </p:nvSpPr>
        <p:spPr>
          <a:xfrm>
            <a:off x="20247" y="1844389"/>
            <a:ext cx="1612942" cy="338554"/>
          </a:xfrm>
          <a:prstGeom prst="rect">
            <a:avLst/>
          </a:prstGeom>
        </p:spPr>
        <p:txBody>
          <a:bodyPr wrap="none">
            <a:spAutoFit/>
          </a:bodyPr>
          <a:lstStyle/>
          <a:p>
            <a:r>
              <a:rPr lang="en-US" sz="1600" dirty="0"/>
              <a:t>Data “Goodness”</a:t>
            </a:r>
          </a:p>
        </p:txBody>
      </p:sp>
      <p:sp>
        <p:nvSpPr>
          <p:cNvPr id="33" name="Rectangle 32"/>
          <p:cNvSpPr/>
          <p:nvPr/>
        </p:nvSpPr>
        <p:spPr>
          <a:xfrm>
            <a:off x="93441" y="2585283"/>
            <a:ext cx="1219052" cy="338554"/>
          </a:xfrm>
          <a:prstGeom prst="rect">
            <a:avLst/>
          </a:prstGeom>
        </p:spPr>
        <p:txBody>
          <a:bodyPr wrap="none">
            <a:spAutoFit/>
          </a:bodyPr>
          <a:lstStyle/>
          <a:p>
            <a:r>
              <a:rPr lang="en-US" sz="1600" dirty="0"/>
              <a:t>Data Format</a:t>
            </a:r>
          </a:p>
        </p:txBody>
      </p:sp>
      <p:sp>
        <p:nvSpPr>
          <p:cNvPr id="34" name="Rectangle 33"/>
          <p:cNvSpPr/>
          <p:nvPr/>
        </p:nvSpPr>
        <p:spPr>
          <a:xfrm>
            <a:off x="42192" y="2100232"/>
            <a:ext cx="1435008" cy="246221"/>
          </a:xfrm>
          <a:prstGeom prst="rect">
            <a:avLst/>
          </a:prstGeom>
        </p:spPr>
        <p:txBody>
          <a:bodyPr wrap="none">
            <a:spAutoFit/>
          </a:bodyPr>
          <a:lstStyle/>
          <a:p>
            <a:r>
              <a:rPr lang="en-US" sz="1000" dirty="0"/>
              <a:t>clean, validated, precise</a:t>
            </a:r>
          </a:p>
        </p:txBody>
      </p:sp>
    </p:spTree>
    <p:extLst>
      <p:ext uri="{BB962C8B-B14F-4D97-AF65-F5344CB8AC3E}">
        <p14:creationId xmlns:p14="http://schemas.microsoft.com/office/powerpoint/2010/main" val="2086942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srcRect l="12270" t="32086" r="13913" b="19519"/>
          <a:stretch/>
        </p:blipFill>
        <p:spPr>
          <a:xfrm>
            <a:off x="-3829" y="788853"/>
            <a:ext cx="4441704" cy="2382577"/>
          </a:xfrm>
          <a:prstGeom prst="rect">
            <a:avLst/>
          </a:prstGeom>
        </p:spPr>
      </p:pic>
      <p:pic>
        <p:nvPicPr>
          <p:cNvPr id="44" name="Picture 43"/>
          <p:cNvPicPr>
            <a:picLocks noChangeAspect="1"/>
          </p:cNvPicPr>
          <p:nvPr/>
        </p:nvPicPr>
        <p:blipFill>
          <a:blip r:embed="rId4"/>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Performance Data: the good, bad, and ugly</a:t>
            </a:r>
            <a:endParaRPr lang="en-US" sz="2400" i="1" dirty="0">
              <a:solidFill>
                <a:srgbClr val="E2141D"/>
              </a:solidFill>
              <a:latin typeface="Book Antiqua" charset="0"/>
            </a:endParaRPr>
          </a:p>
        </p:txBody>
      </p:sp>
      <p:pic>
        <p:nvPicPr>
          <p:cNvPr id="7" name="Picture 6"/>
          <p:cNvPicPr>
            <a:picLocks noChangeAspect="1"/>
          </p:cNvPicPr>
          <p:nvPr/>
        </p:nvPicPr>
        <p:blipFill>
          <a:blip r:embed="rId5"/>
          <a:stretch>
            <a:fillRect/>
          </a:stretch>
        </p:blipFill>
        <p:spPr>
          <a:xfrm>
            <a:off x="74218" y="6154369"/>
            <a:ext cx="1497842" cy="648416"/>
          </a:xfrm>
          <a:prstGeom prst="rect">
            <a:avLst/>
          </a:prstGeom>
        </p:spPr>
      </p:pic>
      <p:sp>
        <p:nvSpPr>
          <p:cNvPr id="21" name="Multiply 20"/>
          <p:cNvSpPr/>
          <p:nvPr/>
        </p:nvSpPr>
        <p:spPr>
          <a:xfrm>
            <a:off x="3374666" y="2433191"/>
            <a:ext cx="728734" cy="745551"/>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247" y="1844389"/>
            <a:ext cx="1612942" cy="338554"/>
          </a:xfrm>
          <a:prstGeom prst="rect">
            <a:avLst/>
          </a:prstGeom>
        </p:spPr>
        <p:txBody>
          <a:bodyPr wrap="none">
            <a:spAutoFit/>
          </a:bodyPr>
          <a:lstStyle/>
          <a:p>
            <a:r>
              <a:rPr lang="en-US" sz="1600" dirty="0"/>
              <a:t>Data “Goodness”</a:t>
            </a:r>
          </a:p>
        </p:txBody>
      </p:sp>
      <p:sp>
        <p:nvSpPr>
          <p:cNvPr id="33" name="Rectangle 32"/>
          <p:cNvSpPr/>
          <p:nvPr/>
        </p:nvSpPr>
        <p:spPr>
          <a:xfrm>
            <a:off x="93441" y="2585283"/>
            <a:ext cx="1219052" cy="338554"/>
          </a:xfrm>
          <a:prstGeom prst="rect">
            <a:avLst/>
          </a:prstGeom>
        </p:spPr>
        <p:txBody>
          <a:bodyPr wrap="none">
            <a:spAutoFit/>
          </a:bodyPr>
          <a:lstStyle/>
          <a:p>
            <a:r>
              <a:rPr lang="en-US" sz="1600" dirty="0"/>
              <a:t>Data Format</a:t>
            </a:r>
          </a:p>
        </p:txBody>
      </p:sp>
      <p:sp>
        <p:nvSpPr>
          <p:cNvPr id="34" name="Rectangle 33"/>
          <p:cNvSpPr/>
          <p:nvPr/>
        </p:nvSpPr>
        <p:spPr>
          <a:xfrm>
            <a:off x="42192" y="2100232"/>
            <a:ext cx="1435008" cy="246221"/>
          </a:xfrm>
          <a:prstGeom prst="rect">
            <a:avLst/>
          </a:prstGeom>
        </p:spPr>
        <p:txBody>
          <a:bodyPr wrap="none">
            <a:spAutoFit/>
          </a:bodyPr>
          <a:lstStyle/>
          <a:p>
            <a:r>
              <a:rPr lang="en-US" sz="1000" dirty="0"/>
              <a:t>clean, validated, precise</a:t>
            </a:r>
          </a:p>
        </p:txBody>
      </p:sp>
      <p:sp>
        <p:nvSpPr>
          <p:cNvPr id="19" name="Multiply 18"/>
          <p:cNvSpPr/>
          <p:nvPr/>
        </p:nvSpPr>
        <p:spPr>
          <a:xfrm>
            <a:off x="3383691" y="1715142"/>
            <a:ext cx="728734" cy="745551"/>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txBox="1">
            <a:spLocks/>
          </p:cNvSpPr>
          <p:nvPr/>
        </p:nvSpPr>
        <p:spPr bwMode="auto">
          <a:xfrm>
            <a:off x="4268980" y="902315"/>
            <a:ext cx="3450126" cy="10125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b="1" dirty="0">
                <a:solidFill>
                  <a:srgbClr val="E2141D"/>
                </a:solidFill>
                <a:latin typeface="Book Antiqua" charset="0"/>
              </a:rPr>
              <a:t>Use of consumer product feedback from digital marketplace</a:t>
            </a:r>
          </a:p>
        </p:txBody>
      </p:sp>
      <p:sp>
        <p:nvSpPr>
          <p:cNvPr id="25" name="Title 1"/>
          <p:cNvSpPr txBox="1">
            <a:spLocks/>
          </p:cNvSpPr>
          <p:nvPr/>
        </p:nvSpPr>
        <p:spPr bwMode="auto">
          <a:xfrm>
            <a:off x="-8313214" y="4745919"/>
            <a:ext cx="8205535" cy="1728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just"/>
            <a:r>
              <a:rPr lang="en-US" sz="1800" i="1" dirty="0"/>
              <a:t>"Bought this thinking ""It can't hurt to try"" and wow! My dark blonde hair is restored! It was looking mousy brown and dull, one wash with this shampoo and my hair looks mid summer gorgeous. All my natural highlights are radiant and show the full spectrum of blonde. I will be going back to buy the conditioner and some styling products as well. I am so happy that there are products that help my natural blonde hair shine without having to bleach or dye."</a:t>
            </a:r>
            <a:endParaRPr lang="en-US" sz="1800" i="1" dirty="0">
              <a:latin typeface="Book Antiqua" charset="0"/>
            </a:endParaRPr>
          </a:p>
        </p:txBody>
      </p:sp>
      <p:pic>
        <p:nvPicPr>
          <p:cNvPr id="2" name="Picture 1">
            <a:extLst>
              <a:ext uri="{FF2B5EF4-FFF2-40B4-BE49-F238E27FC236}">
                <a16:creationId xmlns:a16="http://schemas.microsoft.com/office/drawing/2014/main" id="{1C51578F-B4A4-4462-B728-E40AD2204184}"/>
              </a:ext>
            </a:extLst>
          </p:cNvPr>
          <p:cNvPicPr>
            <a:picLocks noChangeAspect="1"/>
          </p:cNvPicPr>
          <p:nvPr/>
        </p:nvPicPr>
        <p:blipFill rotWithShape="1">
          <a:blip r:embed="rId6"/>
          <a:srcRect l="20291" t="66582" r="72136" b="30466"/>
          <a:stretch/>
        </p:blipFill>
        <p:spPr>
          <a:xfrm>
            <a:off x="4326777" y="2433191"/>
            <a:ext cx="1807683" cy="440336"/>
          </a:xfrm>
          <a:prstGeom prst="rect">
            <a:avLst/>
          </a:prstGeom>
        </p:spPr>
      </p:pic>
      <p:pic>
        <p:nvPicPr>
          <p:cNvPr id="3" name="Picture 2">
            <a:extLst>
              <a:ext uri="{FF2B5EF4-FFF2-40B4-BE49-F238E27FC236}">
                <a16:creationId xmlns:a16="http://schemas.microsoft.com/office/drawing/2014/main" id="{A9AB1BCD-A24C-4CAB-8713-36DD7A3056C3}"/>
              </a:ext>
            </a:extLst>
          </p:cNvPr>
          <p:cNvPicPr>
            <a:picLocks noChangeAspect="1"/>
          </p:cNvPicPr>
          <p:nvPr/>
        </p:nvPicPr>
        <p:blipFill rotWithShape="1">
          <a:blip r:embed="rId6"/>
          <a:srcRect l="63884" t="67048" r="28152" b="30466"/>
          <a:stretch/>
        </p:blipFill>
        <p:spPr>
          <a:xfrm>
            <a:off x="6099888" y="2522678"/>
            <a:ext cx="1762070" cy="343655"/>
          </a:xfrm>
          <a:prstGeom prst="rect">
            <a:avLst/>
          </a:prstGeom>
        </p:spPr>
      </p:pic>
      <p:pic>
        <p:nvPicPr>
          <p:cNvPr id="4" name="Picture 3">
            <a:extLst>
              <a:ext uri="{FF2B5EF4-FFF2-40B4-BE49-F238E27FC236}">
                <a16:creationId xmlns:a16="http://schemas.microsoft.com/office/drawing/2014/main" id="{DE0DF871-7529-48B4-AAE8-ECBC79579712}"/>
              </a:ext>
            </a:extLst>
          </p:cNvPr>
          <p:cNvPicPr>
            <a:picLocks noChangeAspect="1"/>
          </p:cNvPicPr>
          <p:nvPr/>
        </p:nvPicPr>
        <p:blipFill rotWithShape="1">
          <a:blip r:embed="rId7"/>
          <a:srcRect l="35146" t="68445" r="57961" b="28771"/>
          <a:stretch/>
        </p:blipFill>
        <p:spPr>
          <a:xfrm>
            <a:off x="5320524" y="2055908"/>
            <a:ext cx="1530456" cy="386264"/>
          </a:xfrm>
          <a:prstGeom prst="rect">
            <a:avLst/>
          </a:prstGeom>
        </p:spPr>
      </p:pic>
      <p:pic>
        <p:nvPicPr>
          <p:cNvPr id="5" name="Picture 4"/>
          <p:cNvPicPr>
            <a:picLocks noChangeAspect="1"/>
          </p:cNvPicPr>
          <p:nvPr/>
        </p:nvPicPr>
        <p:blipFill>
          <a:blip r:embed="rId8"/>
          <a:stretch>
            <a:fillRect/>
          </a:stretch>
        </p:blipFill>
        <p:spPr>
          <a:xfrm>
            <a:off x="9271018" y="57918"/>
            <a:ext cx="6286500" cy="3038475"/>
          </a:xfrm>
          <a:prstGeom prst="rect">
            <a:avLst/>
          </a:prstGeom>
        </p:spPr>
      </p:pic>
      <p:pic>
        <p:nvPicPr>
          <p:cNvPr id="8" name="Picture 7"/>
          <p:cNvPicPr>
            <a:picLocks noChangeAspect="1"/>
          </p:cNvPicPr>
          <p:nvPr/>
        </p:nvPicPr>
        <p:blipFill>
          <a:blip r:embed="rId9"/>
          <a:stretch>
            <a:fillRect/>
          </a:stretch>
        </p:blipFill>
        <p:spPr>
          <a:xfrm>
            <a:off x="9271018" y="5597450"/>
            <a:ext cx="6229350" cy="2047875"/>
          </a:xfrm>
          <a:prstGeom prst="rect">
            <a:avLst/>
          </a:prstGeom>
        </p:spPr>
      </p:pic>
      <p:pic>
        <p:nvPicPr>
          <p:cNvPr id="9" name="Picture 8"/>
          <p:cNvPicPr>
            <a:picLocks noChangeAspect="1"/>
          </p:cNvPicPr>
          <p:nvPr/>
        </p:nvPicPr>
        <p:blipFill>
          <a:blip r:embed="rId10"/>
          <a:stretch>
            <a:fillRect/>
          </a:stretch>
        </p:blipFill>
        <p:spPr>
          <a:xfrm>
            <a:off x="3643228" y="3259248"/>
            <a:ext cx="5086136" cy="1454317"/>
          </a:xfrm>
          <a:prstGeom prst="rect">
            <a:avLst/>
          </a:prstGeom>
        </p:spPr>
      </p:pic>
      <p:pic>
        <p:nvPicPr>
          <p:cNvPr id="10" name="Picture 9"/>
          <p:cNvPicPr>
            <a:picLocks noChangeAspect="1"/>
          </p:cNvPicPr>
          <p:nvPr/>
        </p:nvPicPr>
        <p:blipFill>
          <a:blip r:embed="rId11"/>
          <a:stretch>
            <a:fillRect/>
          </a:stretch>
        </p:blipFill>
        <p:spPr>
          <a:xfrm>
            <a:off x="-6337029" y="2962578"/>
            <a:ext cx="6229350" cy="1419225"/>
          </a:xfrm>
          <a:prstGeom prst="rect">
            <a:avLst/>
          </a:prstGeom>
        </p:spPr>
      </p:pic>
      <p:pic>
        <p:nvPicPr>
          <p:cNvPr id="11" name="Picture 10"/>
          <p:cNvPicPr>
            <a:picLocks noChangeAspect="1"/>
          </p:cNvPicPr>
          <p:nvPr/>
        </p:nvPicPr>
        <p:blipFill>
          <a:blip r:embed="rId12"/>
          <a:stretch>
            <a:fillRect/>
          </a:stretch>
        </p:blipFill>
        <p:spPr>
          <a:xfrm>
            <a:off x="3684413" y="4713565"/>
            <a:ext cx="5003765" cy="2016877"/>
          </a:xfrm>
          <a:prstGeom prst="rect">
            <a:avLst/>
          </a:prstGeom>
        </p:spPr>
      </p:pic>
      <p:pic>
        <p:nvPicPr>
          <p:cNvPr id="12" name="Picture 11"/>
          <p:cNvPicPr>
            <a:picLocks noChangeAspect="1"/>
          </p:cNvPicPr>
          <p:nvPr/>
        </p:nvPicPr>
        <p:blipFill>
          <a:blip r:embed="rId13"/>
          <a:stretch>
            <a:fillRect/>
          </a:stretch>
        </p:blipFill>
        <p:spPr>
          <a:xfrm>
            <a:off x="9271018" y="3259248"/>
            <a:ext cx="2200669" cy="2181449"/>
          </a:xfrm>
          <a:prstGeom prst="rect">
            <a:avLst/>
          </a:prstGeom>
        </p:spPr>
      </p:pic>
      <p:pic>
        <p:nvPicPr>
          <p:cNvPr id="13" name="Picture 12"/>
          <p:cNvPicPr>
            <a:picLocks noChangeAspect="1"/>
          </p:cNvPicPr>
          <p:nvPr/>
        </p:nvPicPr>
        <p:blipFill>
          <a:blip r:embed="rId14"/>
          <a:stretch>
            <a:fillRect/>
          </a:stretch>
        </p:blipFill>
        <p:spPr>
          <a:xfrm>
            <a:off x="93441" y="4729155"/>
            <a:ext cx="3495669" cy="1015584"/>
          </a:xfrm>
          <a:prstGeom prst="rect">
            <a:avLst/>
          </a:prstGeom>
        </p:spPr>
      </p:pic>
      <p:pic>
        <p:nvPicPr>
          <p:cNvPr id="14" name="Picture 13"/>
          <p:cNvPicPr>
            <a:picLocks noChangeAspect="1"/>
          </p:cNvPicPr>
          <p:nvPr/>
        </p:nvPicPr>
        <p:blipFill>
          <a:blip r:embed="rId15"/>
          <a:stretch>
            <a:fillRect/>
          </a:stretch>
        </p:blipFill>
        <p:spPr>
          <a:xfrm>
            <a:off x="128748" y="3609856"/>
            <a:ext cx="3203491" cy="809831"/>
          </a:xfrm>
          <a:prstGeom prst="rect">
            <a:avLst/>
          </a:prstGeom>
        </p:spPr>
      </p:pic>
      <p:pic>
        <p:nvPicPr>
          <p:cNvPr id="15" name="Picture 14"/>
          <p:cNvPicPr>
            <a:picLocks noChangeAspect="1"/>
          </p:cNvPicPr>
          <p:nvPr/>
        </p:nvPicPr>
        <p:blipFill>
          <a:blip r:embed="rId16"/>
          <a:stretch>
            <a:fillRect/>
          </a:stretch>
        </p:blipFill>
        <p:spPr>
          <a:xfrm>
            <a:off x="-5964123" y="1281667"/>
            <a:ext cx="5876925" cy="1238250"/>
          </a:xfrm>
          <a:prstGeom prst="rect">
            <a:avLst/>
          </a:prstGeom>
        </p:spPr>
      </p:pic>
      <p:pic>
        <p:nvPicPr>
          <p:cNvPr id="16" name="Picture 15"/>
          <p:cNvPicPr>
            <a:picLocks noChangeAspect="1"/>
          </p:cNvPicPr>
          <p:nvPr/>
        </p:nvPicPr>
        <p:blipFill>
          <a:blip r:embed="rId17"/>
          <a:stretch>
            <a:fillRect/>
          </a:stretch>
        </p:blipFill>
        <p:spPr>
          <a:xfrm>
            <a:off x="-5163422" y="0"/>
            <a:ext cx="4705350" cy="1114425"/>
          </a:xfrm>
          <a:prstGeom prst="rect">
            <a:avLst/>
          </a:prstGeom>
        </p:spPr>
      </p:pic>
    </p:spTree>
    <p:extLst>
      <p:ext uri="{BB962C8B-B14F-4D97-AF65-F5344CB8AC3E}">
        <p14:creationId xmlns:p14="http://schemas.microsoft.com/office/powerpoint/2010/main" val="241322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5697" y="364254"/>
            <a:ext cx="8748554" cy="5662002"/>
            <a:chOff x="195697" y="364254"/>
            <a:chExt cx="8748554" cy="5662002"/>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37" y="364254"/>
              <a:ext cx="8008993" cy="5662002"/>
            </a:xfrm>
            <a:prstGeom prst="rect">
              <a:avLst/>
            </a:prstGeom>
          </p:spPr>
        </p:pic>
        <p:sp>
          <p:nvSpPr>
            <p:cNvPr id="2" name="Rectangle 1"/>
            <p:cNvSpPr/>
            <p:nvPr/>
          </p:nvSpPr>
          <p:spPr>
            <a:xfrm>
              <a:off x="195697" y="4283897"/>
              <a:ext cx="8748554" cy="16415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4" name="Picture 43"/>
          <p:cNvPicPr>
            <a:picLocks noChangeAspect="1"/>
          </p:cNvPicPr>
          <p:nvPr/>
        </p:nvPicPr>
        <p:blipFill>
          <a:blip r:embed="rId4"/>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P</a:t>
            </a:r>
            <a:r>
              <a:rPr lang="en-US" sz="2400" baseline="-25000" dirty="0">
                <a:solidFill>
                  <a:srgbClr val="E2141D"/>
                </a:solidFill>
                <a:latin typeface="Book Antiqua" charset="0"/>
              </a:rPr>
              <a:t>i </a:t>
            </a:r>
            <a:r>
              <a:rPr lang="en-US" sz="2400" dirty="0">
                <a:solidFill>
                  <a:srgbClr val="E2141D"/>
                </a:solidFill>
                <a:latin typeface="Book Antiqua" charset="0"/>
              </a:rPr>
              <a:t>= k’(D</a:t>
            </a:r>
            <a:r>
              <a:rPr lang="en-US" sz="2400" baseline="-25000" dirty="0">
                <a:solidFill>
                  <a:srgbClr val="E2141D"/>
                </a:solidFill>
                <a:latin typeface="Book Antiqua" charset="0"/>
              </a:rPr>
              <a:t>i</a:t>
            </a:r>
            <a:r>
              <a:rPr lang="en-US" sz="2400" dirty="0">
                <a:solidFill>
                  <a:srgbClr val="E2141D"/>
                </a:solidFill>
                <a:latin typeface="Book Antiqua" charset="0"/>
              </a:rPr>
              <a:t> , </a:t>
            </a:r>
            <a:r>
              <a:rPr lang="en-US" sz="2400" dirty="0" err="1">
                <a:solidFill>
                  <a:srgbClr val="E2141D"/>
                </a:solidFill>
                <a:latin typeface="Book Antiqua" charset="0"/>
              </a:rPr>
              <a:t>D</a:t>
            </a:r>
            <a:r>
              <a:rPr lang="en-US" sz="2400" baseline="-25000" dirty="0" err="1">
                <a:solidFill>
                  <a:srgbClr val="E2141D"/>
                </a:solidFill>
                <a:latin typeface="Book Antiqua" charset="0"/>
              </a:rPr>
              <a:t>j</a:t>
            </a:r>
            <a:r>
              <a:rPr lang="en-US" sz="2400" dirty="0">
                <a:solidFill>
                  <a:srgbClr val="E2141D"/>
                </a:solidFill>
                <a:latin typeface="Book Antiqua" charset="0"/>
              </a:rPr>
              <a:t> , </a:t>
            </a:r>
            <a:r>
              <a:rPr lang="en-US" sz="2400" dirty="0" err="1">
                <a:solidFill>
                  <a:srgbClr val="E2141D"/>
                </a:solidFill>
                <a:latin typeface="Book Antiqua" charset="0"/>
              </a:rPr>
              <a:t>D</a:t>
            </a:r>
            <a:r>
              <a:rPr lang="en-US" sz="2400" baseline="-25000" dirty="0" err="1">
                <a:solidFill>
                  <a:srgbClr val="E2141D"/>
                </a:solidFill>
                <a:latin typeface="Book Antiqua" charset="0"/>
              </a:rPr>
              <a:t>k</a:t>
            </a:r>
            <a:r>
              <a:rPr lang="en-US" sz="2400" dirty="0">
                <a:solidFill>
                  <a:srgbClr val="E2141D"/>
                </a:solidFill>
                <a:latin typeface="Book Antiqua" charset="0"/>
              </a:rPr>
              <a:t>) </a:t>
            </a:r>
          </a:p>
        </p:txBody>
      </p:sp>
      <p:sp>
        <p:nvSpPr>
          <p:cNvPr id="6" name="Title 1"/>
          <p:cNvSpPr txBox="1">
            <a:spLocks/>
          </p:cNvSpPr>
          <p:nvPr/>
        </p:nvSpPr>
        <p:spPr bwMode="auto">
          <a:xfrm>
            <a:off x="711329" y="792980"/>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endParaRPr lang="en-US" sz="2400" dirty="0">
              <a:solidFill>
                <a:srgbClr val="E2141D"/>
              </a:solidFill>
              <a:latin typeface="Book Antiqua" charset="0"/>
            </a:endParaRPr>
          </a:p>
        </p:txBody>
      </p:sp>
      <p:sp>
        <p:nvSpPr>
          <p:cNvPr id="9" name="Title 1"/>
          <p:cNvSpPr txBox="1">
            <a:spLocks/>
          </p:cNvSpPr>
          <p:nvPr/>
        </p:nvSpPr>
        <p:spPr bwMode="auto">
          <a:xfrm>
            <a:off x="1870627" y="3421792"/>
            <a:ext cx="2371725" cy="67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000" b="1" dirty="0">
                <a:latin typeface="Book Antiqua" charset="0"/>
              </a:rPr>
              <a:t>Consumer Perception (P</a:t>
            </a:r>
            <a:r>
              <a:rPr lang="en-US" sz="2000" b="1" baseline="-25000" dirty="0">
                <a:latin typeface="Book Antiqua" charset="0"/>
              </a:rPr>
              <a:t>i</a:t>
            </a:r>
            <a:r>
              <a:rPr lang="en-US" sz="2000" b="1" dirty="0">
                <a:latin typeface="Book Antiqua" charset="0"/>
              </a:rPr>
              <a:t>)</a:t>
            </a:r>
            <a:endParaRPr lang="en-US" sz="2000" b="1" baseline="-25000" dirty="0">
              <a:latin typeface="Book Antiqua" charset="0"/>
            </a:endParaRPr>
          </a:p>
        </p:txBody>
      </p:sp>
      <p:sp>
        <p:nvSpPr>
          <p:cNvPr id="10" name="Title 1"/>
          <p:cNvSpPr txBox="1">
            <a:spLocks/>
          </p:cNvSpPr>
          <p:nvPr/>
        </p:nvSpPr>
        <p:spPr bwMode="auto">
          <a:xfrm>
            <a:off x="4627588" y="3497992"/>
            <a:ext cx="1862543"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000" b="1" dirty="0">
                <a:latin typeface="Book Antiqua" charset="0"/>
              </a:rPr>
              <a:t>Process(</a:t>
            </a:r>
            <a:r>
              <a:rPr lang="en-US" sz="2000" b="1" dirty="0" err="1">
                <a:latin typeface="Book Antiqua" charset="0"/>
              </a:rPr>
              <a:t>D</a:t>
            </a:r>
            <a:r>
              <a:rPr lang="en-US" sz="2000" b="1" baseline="-25000" dirty="0" err="1">
                <a:latin typeface="Book Antiqua" charset="0"/>
              </a:rPr>
              <a:t>j</a:t>
            </a:r>
            <a:r>
              <a:rPr lang="en-US" sz="2000" b="1" dirty="0">
                <a:latin typeface="Book Antiqua" charset="0"/>
              </a:rPr>
              <a:t>)</a:t>
            </a:r>
            <a:endParaRPr lang="en-US" sz="2000" b="1" baseline="-25000" dirty="0">
              <a:latin typeface="Book Antiqua" charset="0"/>
            </a:endParaRPr>
          </a:p>
        </p:txBody>
      </p:sp>
      <p:sp>
        <p:nvSpPr>
          <p:cNvPr id="11" name="Title 1"/>
          <p:cNvSpPr txBox="1">
            <a:spLocks/>
          </p:cNvSpPr>
          <p:nvPr/>
        </p:nvSpPr>
        <p:spPr bwMode="auto">
          <a:xfrm>
            <a:off x="6705485" y="3497992"/>
            <a:ext cx="241215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b="1" dirty="0">
                <a:latin typeface="Book Antiqua" charset="0"/>
              </a:rPr>
              <a:t>Raw Materials (D</a:t>
            </a:r>
            <a:r>
              <a:rPr lang="en-US" sz="2000" b="1" baseline="-25000" dirty="0">
                <a:latin typeface="Book Antiqua" charset="0"/>
              </a:rPr>
              <a:t>i</a:t>
            </a:r>
            <a:r>
              <a:rPr lang="en-US" sz="2000" b="1" dirty="0">
                <a:latin typeface="Book Antiqua" charset="0"/>
              </a:rPr>
              <a:t>)</a:t>
            </a:r>
            <a:endParaRPr lang="en-US" sz="2000" b="1" baseline="-25000" dirty="0">
              <a:latin typeface="Book Antiqua" charset="0"/>
            </a:endParaRPr>
          </a:p>
        </p:txBody>
      </p:sp>
      <p:sp>
        <p:nvSpPr>
          <p:cNvPr id="12" name="Title 1"/>
          <p:cNvSpPr txBox="1">
            <a:spLocks/>
          </p:cNvSpPr>
          <p:nvPr/>
        </p:nvSpPr>
        <p:spPr bwMode="auto">
          <a:xfrm>
            <a:off x="6580470" y="2662773"/>
            <a:ext cx="1900237"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latin typeface="Book Antiqua" charset="0"/>
              </a:rPr>
              <a:t>Vendors</a:t>
            </a:r>
          </a:p>
        </p:txBody>
      </p:sp>
      <p:sp>
        <p:nvSpPr>
          <p:cNvPr id="13" name="Title 1"/>
          <p:cNvSpPr txBox="1">
            <a:spLocks/>
          </p:cNvSpPr>
          <p:nvPr/>
        </p:nvSpPr>
        <p:spPr bwMode="auto">
          <a:xfrm>
            <a:off x="1993392" y="2584017"/>
            <a:ext cx="1655305"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latin typeface="Book Antiqua" charset="0"/>
              </a:rPr>
              <a:t>Consumers</a:t>
            </a:r>
          </a:p>
        </p:txBody>
      </p:sp>
      <p:sp>
        <p:nvSpPr>
          <p:cNvPr id="16" name="Title 1"/>
          <p:cNvSpPr txBox="1">
            <a:spLocks/>
          </p:cNvSpPr>
          <p:nvPr/>
        </p:nvSpPr>
        <p:spPr bwMode="auto">
          <a:xfrm>
            <a:off x="1469549" y="4341632"/>
            <a:ext cx="217914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000" b="1" dirty="0">
                <a:latin typeface="Book Antiqua" charset="0"/>
              </a:rPr>
              <a:t>Influences (</a:t>
            </a:r>
            <a:r>
              <a:rPr lang="en-US" sz="2000" b="1" dirty="0" err="1">
                <a:latin typeface="Book Antiqua" charset="0"/>
              </a:rPr>
              <a:t>D</a:t>
            </a:r>
            <a:r>
              <a:rPr lang="en-US" sz="2000" b="1" baseline="-25000" dirty="0" err="1">
                <a:latin typeface="Book Antiqua" charset="0"/>
              </a:rPr>
              <a:t>k</a:t>
            </a:r>
            <a:r>
              <a:rPr lang="en-US" sz="2000" b="1" dirty="0">
                <a:latin typeface="Book Antiqua" charset="0"/>
              </a:rPr>
              <a:t>)</a:t>
            </a:r>
            <a:endParaRPr lang="en-US" sz="2000" b="1" baseline="-25000" dirty="0">
              <a:latin typeface="Book Antiqua" charset="0"/>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b="45867"/>
          <a:stretch/>
        </p:blipFill>
        <p:spPr>
          <a:xfrm>
            <a:off x="4627588" y="4147721"/>
            <a:ext cx="2586802" cy="1777688"/>
          </a:xfrm>
          <a:prstGeom prst="rect">
            <a:avLst/>
          </a:prstGeom>
        </p:spPr>
      </p:pic>
      <p:pic>
        <p:nvPicPr>
          <p:cNvPr id="5" name="Picture 4"/>
          <p:cNvPicPr>
            <a:picLocks noChangeAspect="1"/>
          </p:cNvPicPr>
          <p:nvPr/>
        </p:nvPicPr>
        <p:blipFill>
          <a:blip r:embed="rId6"/>
          <a:stretch>
            <a:fillRect/>
          </a:stretch>
        </p:blipFill>
        <p:spPr>
          <a:xfrm flipH="1">
            <a:off x="10138570" y="1178871"/>
            <a:ext cx="2665856" cy="1485876"/>
          </a:xfrm>
          <a:prstGeom prst="rect">
            <a:avLst/>
          </a:prstGeom>
        </p:spPr>
      </p:pic>
      <p:pic>
        <p:nvPicPr>
          <p:cNvPr id="19" name="Picture 18">
            <a:extLst>
              <a:ext uri="{FF2B5EF4-FFF2-40B4-BE49-F238E27FC236}">
                <a16:creationId xmlns:a16="http://schemas.microsoft.com/office/drawing/2014/main" id="{4EDE09E4-0C1D-4A67-8DC3-BA81E2DDD83A}"/>
              </a:ext>
            </a:extLst>
          </p:cNvPr>
          <p:cNvPicPr>
            <a:picLocks noChangeAspect="1"/>
          </p:cNvPicPr>
          <p:nvPr/>
        </p:nvPicPr>
        <p:blipFill rotWithShape="1">
          <a:blip r:embed="rId7"/>
          <a:srcRect l="20030" t="7453" r="10000" b="2147"/>
          <a:stretch/>
        </p:blipFill>
        <p:spPr>
          <a:xfrm>
            <a:off x="6867283" y="4118832"/>
            <a:ext cx="1952976" cy="1347936"/>
          </a:xfrm>
          <a:prstGeom prst="rect">
            <a:avLst/>
          </a:prstGeom>
        </p:spPr>
      </p:pic>
      <p:pic>
        <p:nvPicPr>
          <p:cNvPr id="17" name="Picture 16"/>
          <p:cNvPicPr>
            <a:picLocks noChangeAspect="1"/>
          </p:cNvPicPr>
          <p:nvPr/>
        </p:nvPicPr>
        <p:blipFill rotWithShape="1">
          <a:blip r:embed="rId8">
            <a:extLst>
              <a:ext uri="{28A0092B-C50C-407E-A947-70E740481C1C}">
                <a14:useLocalDpi xmlns:a14="http://schemas.microsoft.com/office/drawing/2010/main" val="0"/>
              </a:ext>
            </a:extLst>
          </a:blip>
          <a:srcRect l="21569" t="35294" r="17844"/>
          <a:stretch/>
        </p:blipFill>
        <p:spPr>
          <a:xfrm>
            <a:off x="1518791" y="4909817"/>
            <a:ext cx="1837671" cy="1471921"/>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0" y="4642607"/>
            <a:ext cx="1108030" cy="1194833"/>
          </a:xfrm>
          <a:prstGeom prst="rect">
            <a:avLst/>
          </a:prstGeom>
        </p:spPr>
      </p:pic>
      <p:sp>
        <p:nvSpPr>
          <p:cNvPr id="21" name="Rectangle 20"/>
          <p:cNvSpPr/>
          <p:nvPr/>
        </p:nvSpPr>
        <p:spPr>
          <a:xfrm>
            <a:off x="855201" y="4723115"/>
            <a:ext cx="857927" cy="1569660"/>
          </a:xfrm>
          <a:prstGeom prst="rect">
            <a:avLst/>
          </a:prstGeom>
          <a:noFill/>
        </p:spPr>
        <p:txBody>
          <a:bodyPr wrap="none" lIns="91440" tIns="45720" rIns="91440" bIns="45720">
            <a:spAutoFit/>
          </a:bodyPr>
          <a:lstStyle/>
          <a:p>
            <a:pPr algn="ctr"/>
            <a:r>
              <a:rPr lang="en-US" sz="9600" b="0" cap="none" spc="0" dirty="0">
                <a:ln w="38100">
                  <a:solidFill>
                    <a:srgbClr val="00682F"/>
                  </a:solidFill>
                </a:ln>
                <a:solidFill>
                  <a:srgbClr val="00B050"/>
                </a:solidFill>
                <a:latin typeface="Impact" panose="020B0806030902050204" pitchFamily="34" charset="0"/>
              </a:rPr>
              <a:t>$</a:t>
            </a:r>
          </a:p>
        </p:txBody>
      </p:sp>
      <p:sp>
        <p:nvSpPr>
          <p:cNvPr id="22" name="Heart 21"/>
          <p:cNvSpPr/>
          <p:nvPr/>
        </p:nvSpPr>
        <p:spPr>
          <a:xfrm>
            <a:off x="3157701" y="4896706"/>
            <a:ext cx="944207" cy="1005607"/>
          </a:xfrm>
          <a:prstGeom prst="heart">
            <a:avLst/>
          </a:prstGeom>
          <a:solidFill>
            <a:schemeClr val="accent2"/>
          </a:solid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0"/>
          <a:stretch>
            <a:fillRect/>
          </a:stretch>
        </p:blipFill>
        <p:spPr>
          <a:xfrm>
            <a:off x="74218" y="6154369"/>
            <a:ext cx="1497842" cy="648416"/>
          </a:xfrm>
          <a:prstGeom prst="rect">
            <a:avLst/>
          </a:prstGeom>
        </p:spPr>
      </p:pic>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12752" t="69455" r="81427" b="23578"/>
          <a:stretch/>
        </p:blipFill>
        <p:spPr>
          <a:xfrm>
            <a:off x="2401767" y="4066949"/>
            <a:ext cx="466164" cy="394448"/>
          </a:xfrm>
          <a:prstGeom prst="rect">
            <a:avLst/>
          </a:prstGeom>
        </p:spPr>
      </p:pic>
      <p:sp>
        <p:nvSpPr>
          <p:cNvPr id="24" name="Title 1"/>
          <p:cNvSpPr txBox="1">
            <a:spLocks/>
          </p:cNvSpPr>
          <p:nvPr/>
        </p:nvSpPr>
        <p:spPr bwMode="auto">
          <a:xfrm>
            <a:off x="3789131" y="1578885"/>
            <a:ext cx="2277186"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400" dirty="0">
                <a:solidFill>
                  <a:srgbClr val="0070C0"/>
                </a:solidFill>
                <a:latin typeface="Book Antiqua" charset="0"/>
              </a:rPr>
              <a:t>Digital Marketplace</a:t>
            </a:r>
          </a:p>
        </p:txBody>
      </p:sp>
    </p:spTree>
    <p:extLst>
      <p:ext uri="{BB962C8B-B14F-4D97-AF65-F5344CB8AC3E}">
        <p14:creationId xmlns:p14="http://schemas.microsoft.com/office/powerpoint/2010/main" val="83678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p:cNvSpPr/>
          <p:nvPr/>
        </p:nvSpPr>
        <p:spPr>
          <a:xfrm>
            <a:off x="6580470" y="3400543"/>
            <a:ext cx="2537173" cy="683798"/>
          </a:xfrm>
          <a:prstGeom prst="ellips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5697" y="364254"/>
            <a:ext cx="8748554" cy="5662002"/>
            <a:chOff x="195697" y="364254"/>
            <a:chExt cx="8748554" cy="5662002"/>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37" y="364254"/>
              <a:ext cx="8008993" cy="5662002"/>
            </a:xfrm>
            <a:prstGeom prst="rect">
              <a:avLst/>
            </a:prstGeom>
          </p:spPr>
        </p:pic>
        <p:sp>
          <p:nvSpPr>
            <p:cNvPr id="2" name="Rectangle 1"/>
            <p:cNvSpPr/>
            <p:nvPr/>
          </p:nvSpPr>
          <p:spPr>
            <a:xfrm>
              <a:off x="195697" y="4283897"/>
              <a:ext cx="8748554" cy="164151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4" name="Picture 43"/>
          <p:cNvPicPr>
            <a:picLocks noChangeAspect="1"/>
          </p:cNvPicPr>
          <p:nvPr/>
        </p:nvPicPr>
        <p:blipFill>
          <a:blip r:embed="rId4"/>
          <a:stretch>
            <a:fillRect/>
          </a:stretch>
        </p:blipFill>
        <p:spPr>
          <a:xfrm>
            <a:off x="7843771" y="47572"/>
            <a:ext cx="1273872" cy="1267534"/>
          </a:xfrm>
          <a:prstGeom prst="rect">
            <a:avLst/>
          </a:prstGeom>
        </p:spPr>
      </p:pic>
      <p:sp>
        <p:nvSpPr>
          <p:cNvPr id="45" name="Title 1"/>
          <p:cNvSpPr txBox="1">
            <a:spLocks/>
          </p:cNvSpPr>
          <p:nvPr/>
        </p:nvSpPr>
        <p:spPr bwMode="auto">
          <a:xfrm>
            <a:off x="74355" y="57918"/>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400" dirty="0">
                <a:solidFill>
                  <a:srgbClr val="E2141D"/>
                </a:solidFill>
                <a:latin typeface="Book Antiqua" charset="0"/>
              </a:rPr>
              <a:t>P</a:t>
            </a:r>
            <a:r>
              <a:rPr lang="en-US" sz="2400" baseline="-25000" dirty="0">
                <a:solidFill>
                  <a:srgbClr val="E2141D"/>
                </a:solidFill>
                <a:latin typeface="Book Antiqua" charset="0"/>
              </a:rPr>
              <a:t>i </a:t>
            </a:r>
            <a:r>
              <a:rPr lang="en-US" sz="2400" dirty="0">
                <a:solidFill>
                  <a:srgbClr val="E2141D"/>
                </a:solidFill>
                <a:latin typeface="Book Antiqua" charset="0"/>
              </a:rPr>
              <a:t>= k’(D</a:t>
            </a:r>
            <a:r>
              <a:rPr lang="en-US" sz="2400" baseline="-25000" dirty="0">
                <a:solidFill>
                  <a:srgbClr val="E2141D"/>
                </a:solidFill>
                <a:latin typeface="Book Antiqua" charset="0"/>
              </a:rPr>
              <a:t>i</a:t>
            </a:r>
            <a:r>
              <a:rPr lang="en-US" sz="2400" dirty="0">
                <a:solidFill>
                  <a:srgbClr val="E2141D"/>
                </a:solidFill>
                <a:latin typeface="Book Antiqua" charset="0"/>
              </a:rPr>
              <a:t> , </a:t>
            </a:r>
            <a:r>
              <a:rPr lang="en-US" sz="2400" dirty="0" err="1">
                <a:solidFill>
                  <a:srgbClr val="E2141D"/>
                </a:solidFill>
                <a:latin typeface="Book Antiqua" charset="0"/>
              </a:rPr>
              <a:t>D</a:t>
            </a:r>
            <a:r>
              <a:rPr lang="en-US" sz="2400" baseline="-25000" dirty="0" err="1">
                <a:solidFill>
                  <a:srgbClr val="E2141D"/>
                </a:solidFill>
                <a:latin typeface="Book Antiqua" charset="0"/>
              </a:rPr>
              <a:t>j</a:t>
            </a:r>
            <a:r>
              <a:rPr lang="en-US" sz="2400" dirty="0">
                <a:solidFill>
                  <a:srgbClr val="E2141D"/>
                </a:solidFill>
                <a:latin typeface="Book Antiqua" charset="0"/>
              </a:rPr>
              <a:t> , </a:t>
            </a:r>
            <a:r>
              <a:rPr lang="en-US" sz="2400" dirty="0" err="1">
                <a:solidFill>
                  <a:srgbClr val="E2141D"/>
                </a:solidFill>
                <a:latin typeface="Book Antiqua" charset="0"/>
              </a:rPr>
              <a:t>D</a:t>
            </a:r>
            <a:r>
              <a:rPr lang="en-US" sz="2400" baseline="-25000" dirty="0" err="1">
                <a:solidFill>
                  <a:srgbClr val="E2141D"/>
                </a:solidFill>
                <a:latin typeface="Book Antiqua" charset="0"/>
              </a:rPr>
              <a:t>k</a:t>
            </a:r>
            <a:r>
              <a:rPr lang="en-US" sz="2400" dirty="0">
                <a:solidFill>
                  <a:srgbClr val="E2141D"/>
                </a:solidFill>
                <a:latin typeface="Book Antiqua" charset="0"/>
              </a:rPr>
              <a:t>) </a:t>
            </a:r>
          </a:p>
        </p:txBody>
      </p:sp>
      <p:sp>
        <p:nvSpPr>
          <p:cNvPr id="6" name="Title 1"/>
          <p:cNvSpPr txBox="1">
            <a:spLocks/>
          </p:cNvSpPr>
          <p:nvPr/>
        </p:nvSpPr>
        <p:spPr bwMode="auto">
          <a:xfrm>
            <a:off x="711329" y="792980"/>
            <a:ext cx="649546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endParaRPr lang="en-US" sz="2400" dirty="0">
              <a:solidFill>
                <a:srgbClr val="E2141D"/>
              </a:solidFill>
              <a:latin typeface="Book Antiqua" charset="0"/>
            </a:endParaRPr>
          </a:p>
        </p:txBody>
      </p:sp>
      <p:sp>
        <p:nvSpPr>
          <p:cNvPr id="9" name="Title 1"/>
          <p:cNvSpPr txBox="1">
            <a:spLocks/>
          </p:cNvSpPr>
          <p:nvPr/>
        </p:nvSpPr>
        <p:spPr bwMode="auto">
          <a:xfrm>
            <a:off x="1870627" y="3421792"/>
            <a:ext cx="2371725" cy="67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000" b="1" dirty="0">
                <a:latin typeface="Book Antiqua" charset="0"/>
              </a:rPr>
              <a:t>Consumer Perception (P</a:t>
            </a:r>
            <a:r>
              <a:rPr lang="en-US" sz="2000" b="1" baseline="-25000" dirty="0">
                <a:latin typeface="Book Antiqua" charset="0"/>
              </a:rPr>
              <a:t>i</a:t>
            </a:r>
            <a:r>
              <a:rPr lang="en-US" sz="2000" b="1" dirty="0">
                <a:latin typeface="Book Antiqua" charset="0"/>
              </a:rPr>
              <a:t>)</a:t>
            </a:r>
            <a:endParaRPr lang="en-US" sz="2000" b="1" baseline="-25000" dirty="0">
              <a:latin typeface="Book Antiqua" charset="0"/>
            </a:endParaRPr>
          </a:p>
        </p:txBody>
      </p:sp>
      <p:sp>
        <p:nvSpPr>
          <p:cNvPr id="10" name="Title 1"/>
          <p:cNvSpPr txBox="1">
            <a:spLocks/>
          </p:cNvSpPr>
          <p:nvPr/>
        </p:nvSpPr>
        <p:spPr bwMode="auto">
          <a:xfrm>
            <a:off x="4627588" y="3497992"/>
            <a:ext cx="1862543"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000" b="1" dirty="0">
                <a:latin typeface="Book Antiqua" charset="0"/>
              </a:rPr>
              <a:t>Process(</a:t>
            </a:r>
            <a:r>
              <a:rPr lang="en-US" sz="2000" b="1" dirty="0" err="1">
                <a:latin typeface="Book Antiqua" charset="0"/>
              </a:rPr>
              <a:t>D</a:t>
            </a:r>
            <a:r>
              <a:rPr lang="en-US" sz="2000" b="1" baseline="-25000" dirty="0" err="1">
                <a:latin typeface="Book Antiqua" charset="0"/>
              </a:rPr>
              <a:t>j</a:t>
            </a:r>
            <a:r>
              <a:rPr lang="en-US" sz="2000" b="1" dirty="0">
                <a:latin typeface="Book Antiqua" charset="0"/>
              </a:rPr>
              <a:t>)</a:t>
            </a:r>
            <a:endParaRPr lang="en-US" sz="2000" b="1" baseline="-25000" dirty="0">
              <a:latin typeface="Book Antiqua" charset="0"/>
            </a:endParaRPr>
          </a:p>
        </p:txBody>
      </p:sp>
      <p:sp>
        <p:nvSpPr>
          <p:cNvPr id="11" name="Title 1"/>
          <p:cNvSpPr txBox="1">
            <a:spLocks/>
          </p:cNvSpPr>
          <p:nvPr/>
        </p:nvSpPr>
        <p:spPr bwMode="auto">
          <a:xfrm>
            <a:off x="6705485" y="3497992"/>
            <a:ext cx="241215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b="1" dirty="0">
                <a:latin typeface="Book Antiqua" charset="0"/>
              </a:rPr>
              <a:t>Raw Materials (D</a:t>
            </a:r>
            <a:r>
              <a:rPr lang="en-US" sz="2000" b="1" baseline="-25000" dirty="0">
                <a:latin typeface="Book Antiqua" charset="0"/>
              </a:rPr>
              <a:t>i</a:t>
            </a:r>
            <a:r>
              <a:rPr lang="en-US" sz="2000" b="1" dirty="0">
                <a:latin typeface="Book Antiqua" charset="0"/>
              </a:rPr>
              <a:t>)</a:t>
            </a:r>
            <a:endParaRPr lang="en-US" sz="2000" b="1" baseline="-25000" dirty="0">
              <a:latin typeface="Book Antiqua" charset="0"/>
            </a:endParaRPr>
          </a:p>
        </p:txBody>
      </p:sp>
      <p:sp>
        <p:nvSpPr>
          <p:cNvPr id="12" name="Title 1"/>
          <p:cNvSpPr txBox="1">
            <a:spLocks/>
          </p:cNvSpPr>
          <p:nvPr/>
        </p:nvSpPr>
        <p:spPr bwMode="auto">
          <a:xfrm>
            <a:off x="6580470" y="2662773"/>
            <a:ext cx="1900237"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latin typeface="Book Antiqua" charset="0"/>
              </a:rPr>
              <a:t>Vendors</a:t>
            </a:r>
          </a:p>
        </p:txBody>
      </p:sp>
      <p:sp>
        <p:nvSpPr>
          <p:cNvPr id="13" name="Title 1"/>
          <p:cNvSpPr txBox="1">
            <a:spLocks/>
          </p:cNvSpPr>
          <p:nvPr/>
        </p:nvSpPr>
        <p:spPr bwMode="auto">
          <a:xfrm>
            <a:off x="1993392" y="2584017"/>
            <a:ext cx="1655305"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pPr algn="l"/>
            <a:r>
              <a:rPr lang="en-US" sz="2000" dirty="0">
                <a:latin typeface="Book Antiqua" charset="0"/>
              </a:rPr>
              <a:t>Consumers</a:t>
            </a:r>
          </a:p>
        </p:txBody>
      </p:sp>
      <p:sp>
        <p:nvSpPr>
          <p:cNvPr id="16" name="Title 1"/>
          <p:cNvSpPr txBox="1">
            <a:spLocks/>
          </p:cNvSpPr>
          <p:nvPr/>
        </p:nvSpPr>
        <p:spPr bwMode="auto">
          <a:xfrm>
            <a:off x="1469549" y="4341632"/>
            <a:ext cx="2179148"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000" b="1" dirty="0">
                <a:latin typeface="Book Antiqua" charset="0"/>
              </a:rPr>
              <a:t>Influences (</a:t>
            </a:r>
            <a:r>
              <a:rPr lang="en-US" sz="2000" b="1" dirty="0" err="1">
                <a:latin typeface="Book Antiqua" charset="0"/>
              </a:rPr>
              <a:t>D</a:t>
            </a:r>
            <a:r>
              <a:rPr lang="en-US" sz="2000" b="1" baseline="-25000" dirty="0" err="1">
                <a:latin typeface="Book Antiqua" charset="0"/>
              </a:rPr>
              <a:t>k</a:t>
            </a:r>
            <a:r>
              <a:rPr lang="en-US" sz="2000" b="1" dirty="0">
                <a:latin typeface="Book Antiqua" charset="0"/>
              </a:rPr>
              <a:t>)</a:t>
            </a:r>
            <a:endParaRPr lang="en-US" sz="2000" b="1" baseline="-25000" dirty="0">
              <a:latin typeface="Book Antiqua" charset="0"/>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b="45867"/>
          <a:stretch/>
        </p:blipFill>
        <p:spPr>
          <a:xfrm>
            <a:off x="4627588" y="4147721"/>
            <a:ext cx="2586802" cy="1777688"/>
          </a:xfrm>
          <a:prstGeom prst="rect">
            <a:avLst/>
          </a:prstGeom>
        </p:spPr>
      </p:pic>
      <p:pic>
        <p:nvPicPr>
          <p:cNvPr id="5" name="Picture 4"/>
          <p:cNvPicPr>
            <a:picLocks noChangeAspect="1"/>
          </p:cNvPicPr>
          <p:nvPr/>
        </p:nvPicPr>
        <p:blipFill>
          <a:blip r:embed="rId6"/>
          <a:stretch>
            <a:fillRect/>
          </a:stretch>
        </p:blipFill>
        <p:spPr>
          <a:xfrm flipH="1">
            <a:off x="10138570" y="1178871"/>
            <a:ext cx="2665856" cy="1485876"/>
          </a:xfrm>
          <a:prstGeom prst="rect">
            <a:avLst/>
          </a:prstGeom>
        </p:spPr>
      </p:pic>
      <p:pic>
        <p:nvPicPr>
          <p:cNvPr id="19" name="Picture 18">
            <a:extLst>
              <a:ext uri="{FF2B5EF4-FFF2-40B4-BE49-F238E27FC236}">
                <a16:creationId xmlns:a16="http://schemas.microsoft.com/office/drawing/2014/main" id="{4EDE09E4-0C1D-4A67-8DC3-BA81E2DDD83A}"/>
              </a:ext>
            </a:extLst>
          </p:cNvPr>
          <p:cNvPicPr>
            <a:picLocks noChangeAspect="1"/>
          </p:cNvPicPr>
          <p:nvPr/>
        </p:nvPicPr>
        <p:blipFill rotWithShape="1">
          <a:blip r:embed="rId7"/>
          <a:srcRect l="20030" t="7453" r="10000" b="2147"/>
          <a:stretch/>
        </p:blipFill>
        <p:spPr>
          <a:xfrm>
            <a:off x="6867283" y="4118832"/>
            <a:ext cx="1952976" cy="1347936"/>
          </a:xfrm>
          <a:prstGeom prst="rect">
            <a:avLst/>
          </a:prstGeom>
        </p:spPr>
      </p:pic>
      <p:pic>
        <p:nvPicPr>
          <p:cNvPr id="17" name="Picture 16"/>
          <p:cNvPicPr>
            <a:picLocks noChangeAspect="1"/>
          </p:cNvPicPr>
          <p:nvPr/>
        </p:nvPicPr>
        <p:blipFill rotWithShape="1">
          <a:blip r:embed="rId8">
            <a:extLst>
              <a:ext uri="{28A0092B-C50C-407E-A947-70E740481C1C}">
                <a14:useLocalDpi xmlns:a14="http://schemas.microsoft.com/office/drawing/2010/main" val="0"/>
              </a:ext>
            </a:extLst>
          </a:blip>
          <a:srcRect l="21569" t="35294" r="17844"/>
          <a:stretch/>
        </p:blipFill>
        <p:spPr>
          <a:xfrm>
            <a:off x="1518791" y="4909817"/>
            <a:ext cx="1837671" cy="1471921"/>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80" y="4642607"/>
            <a:ext cx="1108030" cy="1194833"/>
          </a:xfrm>
          <a:prstGeom prst="rect">
            <a:avLst/>
          </a:prstGeom>
        </p:spPr>
      </p:pic>
      <p:sp>
        <p:nvSpPr>
          <p:cNvPr id="21" name="Rectangle 20"/>
          <p:cNvSpPr/>
          <p:nvPr/>
        </p:nvSpPr>
        <p:spPr>
          <a:xfrm>
            <a:off x="855201" y="4723115"/>
            <a:ext cx="857927" cy="1569660"/>
          </a:xfrm>
          <a:prstGeom prst="rect">
            <a:avLst/>
          </a:prstGeom>
          <a:noFill/>
        </p:spPr>
        <p:txBody>
          <a:bodyPr wrap="none" lIns="91440" tIns="45720" rIns="91440" bIns="45720">
            <a:spAutoFit/>
          </a:bodyPr>
          <a:lstStyle/>
          <a:p>
            <a:pPr algn="ctr"/>
            <a:r>
              <a:rPr lang="en-US" sz="9600" b="0" cap="none" spc="0" dirty="0">
                <a:ln w="38100">
                  <a:solidFill>
                    <a:srgbClr val="00682F"/>
                  </a:solidFill>
                </a:ln>
                <a:solidFill>
                  <a:srgbClr val="00B050"/>
                </a:solidFill>
                <a:latin typeface="Impact" panose="020B0806030902050204" pitchFamily="34" charset="0"/>
              </a:rPr>
              <a:t>$</a:t>
            </a:r>
          </a:p>
        </p:txBody>
      </p:sp>
      <p:sp>
        <p:nvSpPr>
          <p:cNvPr id="22" name="Heart 21"/>
          <p:cNvSpPr/>
          <p:nvPr/>
        </p:nvSpPr>
        <p:spPr>
          <a:xfrm>
            <a:off x="3157701" y="4896706"/>
            <a:ext cx="944207" cy="1005607"/>
          </a:xfrm>
          <a:prstGeom prst="heart">
            <a:avLst/>
          </a:prstGeom>
          <a:solidFill>
            <a:schemeClr val="accent2"/>
          </a:solid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0"/>
          <a:stretch>
            <a:fillRect/>
          </a:stretch>
        </p:blipFill>
        <p:spPr>
          <a:xfrm>
            <a:off x="74218" y="6154369"/>
            <a:ext cx="1497842" cy="648416"/>
          </a:xfrm>
          <a:prstGeom prst="rect">
            <a:avLst/>
          </a:prstGeom>
        </p:spPr>
      </p:pic>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12752" t="69455" r="81427" b="23578"/>
          <a:stretch/>
        </p:blipFill>
        <p:spPr>
          <a:xfrm>
            <a:off x="2401767" y="4066949"/>
            <a:ext cx="466164" cy="394448"/>
          </a:xfrm>
          <a:prstGeom prst="rect">
            <a:avLst/>
          </a:prstGeom>
        </p:spPr>
      </p:pic>
      <p:sp>
        <p:nvSpPr>
          <p:cNvPr id="26" name="Title 1"/>
          <p:cNvSpPr txBox="1">
            <a:spLocks/>
          </p:cNvSpPr>
          <p:nvPr/>
        </p:nvSpPr>
        <p:spPr bwMode="auto">
          <a:xfrm>
            <a:off x="3789131" y="1578885"/>
            <a:ext cx="2277186" cy="522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609585" rtl="0" fontAlgn="base">
              <a:spcBef>
                <a:spcPct val="0"/>
              </a:spcBef>
              <a:spcAft>
                <a:spcPct val="0"/>
              </a:spcAft>
              <a:defRPr sz="5867" kern="1200">
                <a:solidFill>
                  <a:schemeClr val="tx1"/>
                </a:solidFill>
                <a:latin typeface="+mj-lt"/>
                <a:ea typeface="MS PGothic" panose="020B0600070205080204" pitchFamily="34" charset="-128"/>
                <a:cs typeface="+mj-cs"/>
              </a:defRPr>
            </a:lvl1pPr>
            <a:lvl2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2pPr>
            <a:lvl3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3pPr>
            <a:lvl4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4pPr>
            <a:lvl5pPr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5pPr>
            <a:lvl6pPr marL="609585"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6pPr>
            <a:lvl7pPr marL="1219170"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7pPr>
            <a:lvl8pPr marL="1828754"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8pPr>
            <a:lvl9pPr marL="2438339" algn="ctr" defTabSz="609585" rtl="0" fontAlgn="base">
              <a:spcBef>
                <a:spcPct val="0"/>
              </a:spcBef>
              <a:spcAft>
                <a:spcPct val="0"/>
              </a:spcAft>
              <a:defRPr sz="5867">
                <a:solidFill>
                  <a:schemeClr val="tx1"/>
                </a:solidFill>
                <a:latin typeface="Calibri" panose="020F0502020204030204" pitchFamily="34" charset="0"/>
                <a:ea typeface="MS PGothic" panose="020B0600070205080204" pitchFamily="34" charset="-128"/>
              </a:defRPr>
            </a:lvl9pPr>
          </a:lstStyle>
          <a:p>
            <a:r>
              <a:rPr lang="en-US" sz="2400" dirty="0">
                <a:solidFill>
                  <a:srgbClr val="0070C0"/>
                </a:solidFill>
                <a:latin typeface="Book Antiqua" charset="0"/>
              </a:rPr>
              <a:t>Digital Marketplace</a:t>
            </a:r>
          </a:p>
        </p:txBody>
      </p:sp>
    </p:spTree>
    <p:extLst>
      <p:ext uri="{BB962C8B-B14F-4D97-AF65-F5344CB8AC3E}">
        <p14:creationId xmlns:p14="http://schemas.microsoft.com/office/powerpoint/2010/main" val="355564506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2029</TotalTime>
  <Words>1512</Words>
  <Application>Microsoft Office PowerPoint</Application>
  <PresentationFormat>On-screen Show (4:3)</PresentationFormat>
  <Paragraphs>329</Paragraphs>
  <Slides>27</Slides>
  <Notes>26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Book Antiqua</vt:lpstr>
      <vt:lpstr>Calibri</vt:lpstr>
      <vt:lpstr>Cambria Math</vt:lpstr>
      <vt:lpstr>Impact</vt:lpstr>
      <vt:lpstr>1_Office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Kay;and James K. Ferri</dc:creator>
  <cp:lastModifiedBy>Quang Le</cp:lastModifiedBy>
  <cp:revision>34</cp:revision>
  <dcterms:modified xsi:type="dcterms:W3CDTF">2021-02-09T13:35:47Z</dcterms:modified>
</cp:coreProperties>
</file>